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handoutMasterIdLst>
    <p:handoutMasterId r:id="rId72"/>
  </p:handoutMasterIdLst>
  <p:sldIdLst>
    <p:sldId id="256" r:id="rId2"/>
    <p:sldId id="559" r:id="rId3"/>
    <p:sldId id="560" r:id="rId4"/>
    <p:sldId id="382" r:id="rId5"/>
    <p:sldId id="386" r:id="rId6"/>
    <p:sldId id="387" r:id="rId7"/>
    <p:sldId id="480" r:id="rId8"/>
    <p:sldId id="481" r:id="rId9"/>
    <p:sldId id="482" r:id="rId10"/>
    <p:sldId id="483" r:id="rId11"/>
    <p:sldId id="525" r:id="rId12"/>
    <p:sldId id="526" r:id="rId13"/>
    <p:sldId id="527" r:id="rId14"/>
    <p:sldId id="528" r:id="rId15"/>
    <p:sldId id="529" r:id="rId16"/>
    <p:sldId id="530" r:id="rId17"/>
    <p:sldId id="561" r:id="rId18"/>
    <p:sldId id="531" r:id="rId19"/>
    <p:sldId id="533" r:id="rId20"/>
    <p:sldId id="532" r:id="rId21"/>
    <p:sldId id="534" r:id="rId22"/>
    <p:sldId id="535" r:id="rId23"/>
    <p:sldId id="536" r:id="rId24"/>
    <p:sldId id="538" r:id="rId25"/>
    <p:sldId id="585" r:id="rId26"/>
    <p:sldId id="539" r:id="rId27"/>
    <p:sldId id="540" r:id="rId28"/>
    <p:sldId id="586" r:id="rId29"/>
    <p:sldId id="537" r:id="rId30"/>
    <p:sldId id="541" r:id="rId31"/>
    <p:sldId id="542" r:id="rId32"/>
    <p:sldId id="543" r:id="rId33"/>
    <p:sldId id="544" r:id="rId34"/>
    <p:sldId id="545" r:id="rId35"/>
    <p:sldId id="546" r:id="rId36"/>
    <p:sldId id="547" r:id="rId37"/>
    <p:sldId id="548" r:id="rId38"/>
    <p:sldId id="549" r:id="rId39"/>
    <p:sldId id="550" r:id="rId40"/>
    <p:sldId id="588" r:id="rId41"/>
    <p:sldId id="551" r:id="rId42"/>
    <p:sldId id="552" r:id="rId43"/>
    <p:sldId id="587" r:id="rId44"/>
    <p:sldId id="557" r:id="rId45"/>
    <p:sldId id="562" r:id="rId46"/>
    <p:sldId id="565" r:id="rId47"/>
    <p:sldId id="566" r:id="rId48"/>
    <p:sldId id="567" r:id="rId49"/>
    <p:sldId id="568" r:id="rId50"/>
    <p:sldId id="569" r:id="rId51"/>
    <p:sldId id="570" r:id="rId52"/>
    <p:sldId id="563" r:id="rId53"/>
    <p:sldId id="571" r:id="rId54"/>
    <p:sldId id="572" r:id="rId55"/>
    <p:sldId id="573" r:id="rId56"/>
    <p:sldId id="574" r:id="rId57"/>
    <p:sldId id="564" r:id="rId58"/>
    <p:sldId id="576" r:id="rId59"/>
    <p:sldId id="577" r:id="rId60"/>
    <p:sldId id="578" r:id="rId61"/>
    <p:sldId id="579" r:id="rId62"/>
    <p:sldId id="580" r:id="rId63"/>
    <p:sldId id="581" r:id="rId64"/>
    <p:sldId id="582" r:id="rId65"/>
    <p:sldId id="583" r:id="rId66"/>
    <p:sldId id="584" r:id="rId67"/>
    <p:sldId id="553" r:id="rId68"/>
    <p:sldId id="575" r:id="rId69"/>
    <p:sldId id="558"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96" autoAdjust="0"/>
    <p:restoredTop sz="94315"/>
  </p:normalViewPr>
  <p:slideViewPr>
    <p:cSldViewPr snapToGrid="0" snapToObjects="1">
      <p:cViewPr varScale="1">
        <p:scale>
          <a:sx n="120" d="100"/>
          <a:sy n="120" d="100"/>
        </p:scale>
        <p:origin x="1200" y="176"/>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9E6A5C-D5AE-684F-BF26-7E76C0B2B323}" type="datetimeFigureOut">
              <a:rPr lang="en-US" smtClean="0"/>
              <a:t>8/28/25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5F77E1-1A56-564F-B276-833BDCD5A015}" type="slidenum">
              <a:rPr lang="en-US" smtClean="0"/>
              <a:t>‹#›</a:t>
            </a:fld>
            <a:endParaRPr lang="en-US"/>
          </a:p>
        </p:txBody>
      </p:sp>
    </p:spTree>
    <p:extLst>
      <p:ext uri="{BB962C8B-B14F-4D97-AF65-F5344CB8AC3E}">
        <p14:creationId xmlns:p14="http://schemas.microsoft.com/office/powerpoint/2010/main" val="3362410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243DF8-F312-1142-8E7C-15CEE610813C}" type="datetimeFigureOut">
              <a:rPr lang="en-US" smtClean="0"/>
              <a:t>8/28/25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31EA26-C7B2-0643-A8CC-F934F7522C25}" type="slidenum">
              <a:rPr lang="en-US" smtClean="0"/>
              <a:t>‹#›</a:t>
            </a:fld>
            <a:endParaRPr lang="en-US"/>
          </a:p>
        </p:txBody>
      </p:sp>
    </p:spTree>
    <p:extLst>
      <p:ext uri="{BB962C8B-B14F-4D97-AF65-F5344CB8AC3E}">
        <p14:creationId xmlns:p14="http://schemas.microsoft.com/office/powerpoint/2010/main" val="209574748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31EA26-C7B2-0643-A8CC-F934F7522C25}" type="slidenum">
              <a:rPr lang="en-US" smtClean="0"/>
              <a:t>1</a:t>
            </a:fld>
            <a:endParaRPr lang="en-US"/>
          </a:p>
        </p:txBody>
      </p:sp>
    </p:spTree>
    <p:extLst>
      <p:ext uri="{BB962C8B-B14F-4D97-AF65-F5344CB8AC3E}">
        <p14:creationId xmlns:p14="http://schemas.microsoft.com/office/powerpoint/2010/main" val="38943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D924FC-81DC-B345-9452-EE2EFCF40990}" type="datetime1">
              <a:rPr lang="en-US" smtClean="0"/>
              <a:t>8/28/25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685800" y="3680640"/>
            <a:ext cx="77724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4236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7CE29B-6519-E54C-A0D5-02035CB2F1D1}" type="datetime1">
              <a:rPr lang="en-US" smtClean="0"/>
              <a:t>8/28/25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7" name="Straight Connector 6"/>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429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577615-F35C-D645-B9C5-E2C3B5F772B0}" type="datetime1">
              <a:rPr lang="en-US" smtClean="0"/>
              <a:t>8/28/25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31072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C5DD1E-43DF-1447-B67E-C2FF037BB152}" type="datetime1">
              <a:rPr lang="en-US" smtClean="0"/>
              <a:t>8/28/25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743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C2ECE9-17BF-4B4A-9D11-C086DF8ED769}" type="datetime1">
              <a:rPr lang="en-US" smtClean="0"/>
              <a:t>8/28/25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2521307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C55098-6381-DD46-8047-CE256E6BC962}" type="datetime1">
              <a:rPr lang="en-US" smtClean="0"/>
              <a:t>8/28/25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73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4DE5D3-A73B-9342-B461-0435ABAEB59E}" type="datetime1">
              <a:rPr lang="en-US" smtClean="0"/>
              <a:t>8/28/25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5157AA-4A4D-2C48-B0F6-C526C028AE97}" type="slidenum">
              <a:rPr lang="en-US" smtClean="0"/>
              <a:t>‹#›</a:t>
            </a:fld>
            <a:endParaRPr lang="en-US"/>
          </a:p>
        </p:txBody>
      </p:sp>
      <p:cxnSp>
        <p:nvCxnSpPr>
          <p:cNvPr id="10" name="Straight Connector 9"/>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914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3CC3828-7DDD-6A49-A491-38ABE7CC7735}" type="datetime1">
              <a:rPr lang="en-US" smtClean="0"/>
              <a:t>8/28/25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5157AA-4A4D-2C48-B0F6-C526C028AE97}" type="slidenum">
              <a:rPr lang="en-US" smtClean="0"/>
              <a:t>‹#›</a:t>
            </a:fld>
            <a:endParaRPr lang="en-US"/>
          </a:p>
        </p:txBody>
      </p:sp>
      <p:cxnSp>
        <p:nvCxnSpPr>
          <p:cNvPr id="6" name="Straight Connector 5"/>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536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352BA2-DA1C-4E47-A9EB-F4801BDC2430}" type="datetime1">
              <a:rPr lang="en-US" smtClean="0"/>
              <a:t>8/28/25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189164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C9FD5B-0E87-6F4C-AEE1-38EBA1DFE424}" type="datetime1">
              <a:rPr lang="en-US" smtClean="0"/>
              <a:t>8/28/25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1098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4FD2B7-869F-A54D-99D1-102A2843BF47}" type="datetime1">
              <a:rPr lang="en-US" smtClean="0"/>
              <a:t>8/28/25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94523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C0CC67-2A40-0848-B754-1DE343F102EB}" type="datetime1">
              <a:rPr lang="en-US" smtClean="0"/>
              <a:t>8/28/25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157AA-4A4D-2C48-B0F6-C526C028AE97}" type="slidenum">
              <a:rPr lang="en-US" smtClean="0"/>
              <a:t>‹#›</a:t>
            </a:fld>
            <a:endParaRPr lang="en-US"/>
          </a:p>
        </p:txBody>
      </p:sp>
    </p:spTree>
    <p:extLst>
      <p:ext uri="{BB962C8B-B14F-4D97-AF65-F5344CB8AC3E}">
        <p14:creationId xmlns:p14="http://schemas.microsoft.com/office/powerpoint/2010/main" val="1262966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48119"/>
            <a:ext cx="7772400" cy="1852332"/>
          </a:xfrm>
        </p:spPr>
        <p:txBody>
          <a:bodyPr>
            <a:normAutofit/>
          </a:bodyPr>
          <a:lstStyle/>
          <a:p>
            <a:r>
              <a:rPr lang="en-US" sz="2800" b="1" dirty="0"/>
              <a:t>Deep Learning for Natural Language Processing</a:t>
            </a:r>
            <a:br>
              <a:rPr lang="en-US" sz="2800" b="1" dirty="0"/>
            </a:br>
            <a:r>
              <a:rPr lang="en-US" sz="2800" b="1" dirty="0"/>
              <a:t>DLNLP 2: The Perceptron</a:t>
            </a:r>
          </a:p>
        </p:txBody>
      </p:sp>
      <p:sp>
        <p:nvSpPr>
          <p:cNvPr id="3" name="Subtitle 2"/>
          <p:cNvSpPr>
            <a:spLocks noGrp="1"/>
          </p:cNvSpPr>
          <p:nvPr>
            <p:ph type="subTitle" idx="1"/>
          </p:nvPr>
        </p:nvSpPr>
        <p:spPr>
          <a:xfrm>
            <a:off x="242047" y="3957917"/>
            <a:ext cx="8444753" cy="1752600"/>
          </a:xfrm>
        </p:spPr>
        <p:txBody>
          <a:bodyPr>
            <a:normAutofit/>
          </a:bodyPr>
          <a:lstStyle/>
          <a:p>
            <a:r>
              <a:rPr lang="en-US" sz="2800" dirty="0">
                <a:solidFill>
                  <a:schemeClr val="tx1"/>
                </a:solidFill>
              </a:rPr>
              <a:t>Mihai Surdeanu and Marco A. </a:t>
            </a:r>
            <a:r>
              <a:rPr lang="en-US" sz="2800" dirty="0" err="1">
                <a:solidFill>
                  <a:schemeClr val="tx1"/>
                </a:solidFill>
              </a:rPr>
              <a:t>Valenzuela-Escárcega</a:t>
            </a:r>
            <a:endParaRPr lang="en-US" sz="2800" dirty="0">
              <a:solidFill>
                <a:schemeClr val="tx1"/>
              </a:solidFill>
            </a:endParaRPr>
          </a:p>
        </p:txBody>
      </p:sp>
      <p:sp>
        <p:nvSpPr>
          <p:cNvPr id="4" name="Slide Number Placeholder 3"/>
          <p:cNvSpPr>
            <a:spLocks noGrp="1"/>
          </p:cNvSpPr>
          <p:nvPr>
            <p:ph type="sldNum" sz="quarter" idx="12"/>
          </p:nvPr>
        </p:nvSpPr>
        <p:spPr/>
        <p:txBody>
          <a:bodyPr/>
          <a:lstStyle/>
          <a:p>
            <a:fld id="{FF5157AA-4A4D-2C48-B0F6-C526C028AE97}" type="slidenum">
              <a:rPr lang="en-US" smtClean="0"/>
              <a:t>1</a:t>
            </a:fld>
            <a:endParaRPr lang="en-US"/>
          </a:p>
        </p:txBody>
      </p:sp>
      <p:pic>
        <p:nvPicPr>
          <p:cNvPr id="5" name="Picture 4" descr="download.jpeg">
            <a:extLst>
              <a:ext uri="{FF2B5EF4-FFF2-40B4-BE49-F238E27FC236}">
                <a16:creationId xmlns:a16="http://schemas.microsoft.com/office/drawing/2014/main" id="{DD08005D-8C68-9857-3868-1A3BF85D0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464" y="5379153"/>
            <a:ext cx="3438142" cy="857621"/>
          </a:xfrm>
          <a:prstGeom prst="rect">
            <a:avLst/>
          </a:prstGeom>
        </p:spPr>
      </p:pic>
      <p:pic>
        <p:nvPicPr>
          <p:cNvPr id="6" name="Picture 5" descr="clulab.png">
            <a:extLst>
              <a:ext uri="{FF2B5EF4-FFF2-40B4-BE49-F238E27FC236}">
                <a16:creationId xmlns:a16="http://schemas.microsoft.com/office/drawing/2014/main" id="{E4693800-A345-DE8A-A8CE-EFFB0078E5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270" y="4998175"/>
            <a:ext cx="1487859" cy="1859825"/>
          </a:xfrm>
          <a:prstGeom prst="rect">
            <a:avLst/>
          </a:prstGeom>
        </p:spPr>
      </p:pic>
    </p:spTree>
    <p:extLst>
      <p:ext uri="{BB962C8B-B14F-4D97-AF65-F5344CB8AC3E}">
        <p14:creationId xmlns:p14="http://schemas.microsoft.com/office/powerpoint/2010/main" val="143403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EA332E-82D6-A341-89BC-F585C1D04DB4}"/>
              </a:ext>
            </a:extLst>
          </p:cNvPr>
          <p:cNvSpPr>
            <a:spLocks noGrp="1"/>
          </p:cNvSpPr>
          <p:nvPr>
            <p:ph type="sldNum" sz="quarter" idx="12"/>
          </p:nvPr>
        </p:nvSpPr>
        <p:spPr/>
        <p:txBody>
          <a:bodyPr/>
          <a:lstStyle/>
          <a:p>
            <a:fld id="{FF5157AA-4A4D-2C48-B0F6-C526C028AE97}" type="slidenum">
              <a:rPr lang="en-US" smtClean="0"/>
              <a:t>10</a:t>
            </a:fld>
            <a:endParaRPr lang="en-US"/>
          </a:p>
        </p:txBody>
      </p:sp>
      <p:pic>
        <p:nvPicPr>
          <p:cNvPr id="4" name="Picture 3">
            <a:extLst>
              <a:ext uri="{FF2B5EF4-FFF2-40B4-BE49-F238E27FC236}">
                <a16:creationId xmlns:a16="http://schemas.microsoft.com/office/drawing/2014/main" id="{362AC9E7-6C2E-FC40-A6CE-03BFA247FA26}"/>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691224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A172-FC3D-0E43-BCD7-8E345ABDF1B1}"/>
              </a:ext>
            </a:extLst>
          </p:cNvPr>
          <p:cNvSpPr>
            <a:spLocks noGrp="1"/>
          </p:cNvSpPr>
          <p:nvPr>
            <p:ph type="title"/>
          </p:nvPr>
        </p:nvSpPr>
        <p:spPr/>
        <p:txBody>
          <a:bodyPr>
            <a:normAutofit fontScale="90000"/>
          </a:bodyPr>
          <a:lstStyle/>
          <a:p>
            <a:r>
              <a:rPr lang="en-US" dirty="0"/>
              <a:t>What have we learned from this book?</a:t>
            </a:r>
          </a:p>
        </p:txBody>
      </p:sp>
      <p:sp>
        <p:nvSpPr>
          <p:cNvPr id="3" name="Content Placeholder 2">
            <a:extLst>
              <a:ext uri="{FF2B5EF4-FFF2-40B4-BE49-F238E27FC236}">
                <a16:creationId xmlns:a16="http://schemas.microsoft.com/office/drawing/2014/main" id="{C14F6383-98A8-CC4A-897A-825C0F4F36D0}"/>
              </a:ext>
            </a:extLst>
          </p:cNvPr>
          <p:cNvSpPr>
            <a:spLocks noGrp="1"/>
          </p:cNvSpPr>
          <p:nvPr>
            <p:ph idx="1"/>
          </p:nvPr>
        </p:nvSpPr>
        <p:spPr/>
        <p:txBody>
          <a:bodyPr>
            <a:normAutofit/>
          </a:bodyPr>
          <a:lstStyle/>
          <a:p>
            <a:r>
              <a:rPr lang="en-US" i="1" dirty="0"/>
              <a:t>Objects</a:t>
            </a:r>
            <a:r>
              <a:rPr lang="en-US" dirty="0"/>
              <a:t> are described by their properties or </a:t>
            </a:r>
            <a:r>
              <a:rPr lang="en-US" i="1" dirty="0"/>
              <a:t>features</a:t>
            </a:r>
          </a:p>
          <a:p>
            <a:pPr lvl="1"/>
            <a:r>
              <a:rPr lang="en-US" dirty="0"/>
              <a:t>E.g.: </a:t>
            </a:r>
            <a:r>
              <a:rPr lang="en-US" dirty="0" err="1"/>
              <a:t>isBig</a:t>
            </a:r>
            <a:r>
              <a:rPr lang="en-US" dirty="0"/>
              <a:t>, </a:t>
            </a:r>
            <a:r>
              <a:rPr lang="en-US" dirty="0" err="1"/>
              <a:t>hasTail</a:t>
            </a:r>
            <a:r>
              <a:rPr lang="en-US" dirty="0"/>
              <a:t>, </a:t>
            </a:r>
            <a:r>
              <a:rPr lang="en-US" dirty="0" err="1"/>
              <a:t>hasColor</a:t>
            </a:r>
            <a:r>
              <a:rPr lang="en-US" dirty="0"/>
              <a:t>, </a:t>
            </a:r>
            <a:r>
              <a:rPr lang="en-US" dirty="0" err="1"/>
              <a:t>numberOfLimbs</a:t>
            </a:r>
            <a:r>
              <a:rPr lang="en-US" dirty="0"/>
              <a:t>…</a:t>
            </a:r>
          </a:p>
          <a:p>
            <a:r>
              <a:rPr lang="en-US" dirty="0"/>
              <a:t>Features have </a:t>
            </a:r>
            <a:r>
              <a:rPr lang="en-US" i="1" dirty="0"/>
              <a:t>values</a:t>
            </a:r>
          </a:p>
          <a:p>
            <a:pPr lvl="1"/>
            <a:r>
              <a:rPr lang="en-US" dirty="0"/>
              <a:t>Boolean: true/false</a:t>
            </a:r>
          </a:p>
          <a:p>
            <a:pPr lvl="1"/>
            <a:r>
              <a:rPr lang="en-US" dirty="0"/>
              <a:t>Discrete: brown, white, etc.</a:t>
            </a:r>
          </a:p>
          <a:p>
            <a:pPr lvl="1"/>
            <a:r>
              <a:rPr lang="en-US" dirty="0"/>
              <a:t>Numerical: 4 for </a:t>
            </a:r>
            <a:r>
              <a:rPr lang="en-US" dirty="0" err="1"/>
              <a:t>numberOfLimbs</a:t>
            </a:r>
            <a:endParaRPr lang="en-US" dirty="0"/>
          </a:p>
        </p:txBody>
      </p:sp>
      <p:sp>
        <p:nvSpPr>
          <p:cNvPr id="4" name="Slide Number Placeholder 3">
            <a:extLst>
              <a:ext uri="{FF2B5EF4-FFF2-40B4-BE49-F238E27FC236}">
                <a16:creationId xmlns:a16="http://schemas.microsoft.com/office/drawing/2014/main" id="{6AA22701-B8A2-444D-90DE-3B6998E73DA0}"/>
              </a:ext>
            </a:extLst>
          </p:cNvPr>
          <p:cNvSpPr>
            <a:spLocks noGrp="1"/>
          </p:cNvSpPr>
          <p:nvPr>
            <p:ph type="sldNum" sz="quarter" idx="12"/>
          </p:nvPr>
        </p:nvSpPr>
        <p:spPr/>
        <p:txBody>
          <a:bodyPr/>
          <a:lstStyle/>
          <a:p>
            <a:fld id="{FF5157AA-4A4D-2C48-B0F6-C526C028AE97}" type="slidenum">
              <a:rPr lang="en-US" smtClean="0"/>
              <a:t>11</a:t>
            </a:fld>
            <a:endParaRPr lang="en-US"/>
          </a:p>
        </p:txBody>
      </p:sp>
    </p:spTree>
    <p:extLst>
      <p:ext uri="{BB962C8B-B14F-4D97-AF65-F5344CB8AC3E}">
        <p14:creationId xmlns:p14="http://schemas.microsoft.com/office/powerpoint/2010/main" val="223341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A172-FC3D-0E43-BCD7-8E345ABDF1B1}"/>
              </a:ext>
            </a:extLst>
          </p:cNvPr>
          <p:cNvSpPr>
            <a:spLocks noGrp="1"/>
          </p:cNvSpPr>
          <p:nvPr>
            <p:ph type="title"/>
          </p:nvPr>
        </p:nvSpPr>
        <p:spPr/>
        <p:txBody>
          <a:bodyPr>
            <a:normAutofit fontScale="90000"/>
          </a:bodyPr>
          <a:lstStyle/>
          <a:p>
            <a:r>
              <a:rPr lang="en-US" dirty="0"/>
              <a:t>What have we learned from this book?</a:t>
            </a:r>
          </a:p>
        </p:txBody>
      </p:sp>
      <p:sp>
        <p:nvSpPr>
          <p:cNvPr id="3" name="Content Placeholder 2">
            <a:extLst>
              <a:ext uri="{FF2B5EF4-FFF2-40B4-BE49-F238E27FC236}">
                <a16:creationId xmlns:a16="http://schemas.microsoft.com/office/drawing/2014/main" id="{C14F6383-98A8-CC4A-897A-825C0F4F36D0}"/>
              </a:ext>
            </a:extLst>
          </p:cNvPr>
          <p:cNvSpPr>
            <a:spLocks noGrp="1"/>
          </p:cNvSpPr>
          <p:nvPr>
            <p:ph idx="1"/>
          </p:nvPr>
        </p:nvSpPr>
        <p:spPr/>
        <p:txBody>
          <a:bodyPr>
            <a:normAutofit fontScale="92500" lnSpcReduction="10000"/>
          </a:bodyPr>
          <a:lstStyle/>
          <a:p>
            <a:r>
              <a:rPr lang="en-US" dirty="0"/>
              <a:t>Objects are assigned a discrete </a:t>
            </a:r>
            <a:r>
              <a:rPr lang="en-US" i="1" dirty="0"/>
              <a:t>label</a:t>
            </a:r>
            <a:r>
              <a:rPr lang="en-US" dirty="0"/>
              <a:t>, e.g., </a:t>
            </a:r>
            <a:r>
              <a:rPr lang="en-US" dirty="0" err="1"/>
              <a:t>isMyMom</a:t>
            </a:r>
            <a:r>
              <a:rPr lang="en-US" dirty="0"/>
              <a:t>, </a:t>
            </a:r>
            <a:r>
              <a:rPr lang="en-US" dirty="0" err="1"/>
              <a:t>isNotMyMom</a:t>
            </a:r>
            <a:endParaRPr lang="en-US" dirty="0"/>
          </a:p>
          <a:p>
            <a:r>
              <a:rPr lang="en-US" dirty="0"/>
              <a:t>A learning algorithm (the butterfly in the story) or </a:t>
            </a:r>
            <a:r>
              <a:rPr lang="en-US" i="1" dirty="0"/>
              <a:t>classifier</a:t>
            </a:r>
            <a:r>
              <a:rPr lang="en-US" dirty="0"/>
              <a:t> will learn how to assign labels to new objects</a:t>
            </a:r>
          </a:p>
          <a:p>
            <a:pPr lvl="1"/>
            <a:r>
              <a:rPr lang="en-US" dirty="0"/>
              <a:t>Hint: features are important if they lead to the correct decision; less important otherwise</a:t>
            </a:r>
          </a:p>
          <a:p>
            <a:r>
              <a:rPr lang="en-US" dirty="0"/>
              <a:t>Learning algorithms produce incorrect classifications when not exposed to sufficient data. This situation is called </a:t>
            </a:r>
            <a:r>
              <a:rPr lang="en-US" i="1" dirty="0"/>
              <a:t>overfitting</a:t>
            </a:r>
            <a:r>
              <a:rPr lang="en-US" dirty="0"/>
              <a:t>. </a:t>
            </a:r>
          </a:p>
          <a:p>
            <a:endParaRPr lang="en-US" dirty="0"/>
          </a:p>
        </p:txBody>
      </p:sp>
      <p:sp>
        <p:nvSpPr>
          <p:cNvPr id="4" name="Slide Number Placeholder 3">
            <a:extLst>
              <a:ext uri="{FF2B5EF4-FFF2-40B4-BE49-F238E27FC236}">
                <a16:creationId xmlns:a16="http://schemas.microsoft.com/office/drawing/2014/main" id="{6AA22701-B8A2-444D-90DE-3B6998E73DA0}"/>
              </a:ext>
            </a:extLst>
          </p:cNvPr>
          <p:cNvSpPr>
            <a:spLocks noGrp="1"/>
          </p:cNvSpPr>
          <p:nvPr>
            <p:ph type="sldNum" sz="quarter" idx="12"/>
          </p:nvPr>
        </p:nvSpPr>
        <p:spPr/>
        <p:txBody>
          <a:bodyPr/>
          <a:lstStyle/>
          <a:p>
            <a:fld id="{FF5157AA-4A4D-2C48-B0F6-C526C028AE97}" type="slidenum">
              <a:rPr lang="en-US" smtClean="0"/>
              <a:t>12</a:t>
            </a:fld>
            <a:endParaRPr lang="en-US"/>
          </a:p>
        </p:txBody>
      </p:sp>
    </p:spTree>
    <p:extLst>
      <p:ext uri="{BB962C8B-B14F-4D97-AF65-F5344CB8AC3E}">
        <p14:creationId xmlns:p14="http://schemas.microsoft.com/office/powerpoint/2010/main" val="30099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5F2D-1FC3-D245-8ED8-E7F07365E469}"/>
              </a:ext>
            </a:extLst>
          </p:cNvPr>
          <p:cNvSpPr>
            <a:spLocks noGrp="1"/>
          </p:cNvSpPr>
          <p:nvPr>
            <p:ph type="title"/>
          </p:nvPr>
        </p:nvSpPr>
        <p:spPr/>
        <p:txBody>
          <a:bodyPr>
            <a:normAutofit fontScale="90000"/>
          </a:bodyPr>
          <a:lstStyle/>
          <a:p>
            <a:r>
              <a:rPr lang="en-US" dirty="0"/>
              <a:t>Let’s formalize what we know so far</a:t>
            </a:r>
          </a:p>
        </p:txBody>
      </p:sp>
      <p:sp>
        <p:nvSpPr>
          <p:cNvPr id="4" name="Slide Number Placeholder 3">
            <a:extLst>
              <a:ext uri="{FF2B5EF4-FFF2-40B4-BE49-F238E27FC236}">
                <a16:creationId xmlns:a16="http://schemas.microsoft.com/office/drawing/2014/main" id="{55FE2251-8319-8D44-BF2C-EA7B0C29F66F}"/>
              </a:ext>
            </a:extLst>
          </p:cNvPr>
          <p:cNvSpPr>
            <a:spLocks noGrp="1"/>
          </p:cNvSpPr>
          <p:nvPr>
            <p:ph type="sldNum" sz="quarter" idx="12"/>
          </p:nvPr>
        </p:nvSpPr>
        <p:spPr/>
        <p:txBody>
          <a:bodyPr/>
          <a:lstStyle/>
          <a:p>
            <a:fld id="{FF5157AA-4A4D-2C48-B0F6-C526C028AE97}" type="slidenum">
              <a:rPr lang="en-US" smtClean="0"/>
              <a:t>13</a:t>
            </a:fld>
            <a:endParaRPr lang="en-US"/>
          </a:p>
        </p:txBody>
      </p:sp>
      <p:pic>
        <p:nvPicPr>
          <p:cNvPr id="6" name="Picture 5">
            <a:extLst>
              <a:ext uri="{FF2B5EF4-FFF2-40B4-BE49-F238E27FC236}">
                <a16:creationId xmlns:a16="http://schemas.microsoft.com/office/drawing/2014/main" id="{9D351CE6-A2D0-284B-BCC0-3701F5641311}"/>
              </a:ext>
            </a:extLst>
          </p:cNvPr>
          <p:cNvPicPr>
            <a:picLocks noChangeAspect="1"/>
          </p:cNvPicPr>
          <p:nvPr/>
        </p:nvPicPr>
        <p:blipFill>
          <a:blip r:embed="rId2"/>
          <a:stretch>
            <a:fillRect/>
          </a:stretch>
        </p:blipFill>
        <p:spPr>
          <a:xfrm>
            <a:off x="1004047" y="3084756"/>
            <a:ext cx="7171765" cy="1721224"/>
          </a:xfrm>
          <a:prstGeom prst="rect">
            <a:avLst/>
          </a:prstGeom>
        </p:spPr>
      </p:pic>
      <p:grpSp>
        <p:nvGrpSpPr>
          <p:cNvPr id="9" name="Group 8">
            <a:extLst>
              <a:ext uri="{FF2B5EF4-FFF2-40B4-BE49-F238E27FC236}">
                <a16:creationId xmlns:a16="http://schemas.microsoft.com/office/drawing/2014/main" id="{0EF1D621-379E-F642-814D-620C281EB200}"/>
              </a:ext>
            </a:extLst>
          </p:cNvPr>
          <p:cNvGrpSpPr/>
          <p:nvPr/>
        </p:nvGrpSpPr>
        <p:grpSpPr>
          <a:xfrm>
            <a:off x="887506" y="1696985"/>
            <a:ext cx="5665694" cy="3223780"/>
            <a:chOff x="887506" y="1393042"/>
            <a:chExt cx="5665694" cy="3223780"/>
          </a:xfrm>
        </p:grpSpPr>
        <p:sp>
          <p:nvSpPr>
            <p:cNvPr id="3" name="Rounded Rectangle 2">
              <a:extLst>
                <a:ext uri="{FF2B5EF4-FFF2-40B4-BE49-F238E27FC236}">
                  <a16:creationId xmlns:a16="http://schemas.microsoft.com/office/drawing/2014/main" id="{C0805567-97FF-2041-8398-B01663C94A37}"/>
                </a:ext>
              </a:extLst>
            </p:cNvPr>
            <p:cNvSpPr/>
            <p:nvPr/>
          </p:nvSpPr>
          <p:spPr>
            <a:xfrm>
              <a:off x="887506" y="2617692"/>
              <a:ext cx="5665694" cy="1999130"/>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ular Callout 4">
              <a:extLst>
                <a:ext uri="{FF2B5EF4-FFF2-40B4-BE49-F238E27FC236}">
                  <a16:creationId xmlns:a16="http://schemas.microsoft.com/office/drawing/2014/main" id="{73AA15FE-FA0C-E643-B4D8-34276D1FA711}"/>
                </a:ext>
              </a:extLst>
            </p:cNvPr>
            <p:cNvSpPr/>
            <p:nvPr/>
          </p:nvSpPr>
          <p:spPr>
            <a:xfrm>
              <a:off x="1882588" y="1393042"/>
              <a:ext cx="2788024" cy="872896"/>
            </a:xfrm>
            <a:prstGeom prst="wedgeRoundRectCallout">
              <a:avLst>
                <a:gd name="adj1" fmla="val -21838"/>
                <a:gd name="adj2" fmla="val 7713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Feature matrix </a:t>
              </a:r>
              <a:r>
                <a:rPr lang="en-US" b="1" dirty="0"/>
                <a:t>X</a:t>
              </a:r>
            </a:p>
            <a:p>
              <a:pPr algn="ctr"/>
              <a:r>
                <a:rPr lang="en-US" dirty="0"/>
                <a:t>One example per row</a:t>
              </a:r>
            </a:p>
            <a:p>
              <a:pPr algn="ctr"/>
              <a:r>
                <a:rPr lang="en-US" dirty="0"/>
                <a:t>One feature per column</a:t>
              </a:r>
            </a:p>
          </p:txBody>
        </p:sp>
      </p:grpSp>
      <p:grpSp>
        <p:nvGrpSpPr>
          <p:cNvPr id="10" name="Group 9">
            <a:extLst>
              <a:ext uri="{FF2B5EF4-FFF2-40B4-BE49-F238E27FC236}">
                <a16:creationId xmlns:a16="http://schemas.microsoft.com/office/drawing/2014/main" id="{0ED9D015-9007-8C4F-870C-F2A582838FC3}"/>
              </a:ext>
            </a:extLst>
          </p:cNvPr>
          <p:cNvGrpSpPr/>
          <p:nvPr/>
        </p:nvGrpSpPr>
        <p:grpSpPr>
          <a:xfrm>
            <a:off x="6633880" y="2031103"/>
            <a:ext cx="1878108" cy="2902513"/>
            <a:chOff x="6633880" y="1708373"/>
            <a:chExt cx="1878108" cy="2902513"/>
          </a:xfrm>
        </p:grpSpPr>
        <p:sp>
          <p:nvSpPr>
            <p:cNvPr id="7" name="Rounded Rectangular Callout 6">
              <a:extLst>
                <a:ext uri="{FF2B5EF4-FFF2-40B4-BE49-F238E27FC236}">
                  <a16:creationId xmlns:a16="http://schemas.microsoft.com/office/drawing/2014/main" id="{443431AA-49EE-1C43-9846-DC91510AB06B}"/>
                </a:ext>
              </a:extLst>
            </p:cNvPr>
            <p:cNvSpPr/>
            <p:nvPr/>
          </p:nvSpPr>
          <p:spPr>
            <a:xfrm>
              <a:off x="6728011" y="1708373"/>
              <a:ext cx="1783977" cy="612648"/>
            </a:xfrm>
            <a:prstGeom prst="wedgeRoundRectCallout">
              <a:avLst>
                <a:gd name="adj1" fmla="val -21838"/>
                <a:gd name="adj2" fmla="val 7713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Label vector </a:t>
              </a:r>
              <a:r>
                <a:rPr lang="en-US" b="1" dirty="0"/>
                <a:t>y</a:t>
              </a:r>
            </a:p>
          </p:txBody>
        </p:sp>
        <p:sp>
          <p:nvSpPr>
            <p:cNvPr id="8" name="Rounded Rectangle 7">
              <a:extLst>
                <a:ext uri="{FF2B5EF4-FFF2-40B4-BE49-F238E27FC236}">
                  <a16:creationId xmlns:a16="http://schemas.microsoft.com/office/drawing/2014/main" id="{3D5DD78A-B8C2-2840-A08D-511968D79C77}"/>
                </a:ext>
              </a:extLst>
            </p:cNvPr>
            <p:cNvSpPr/>
            <p:nvPr/>
          </p:nvSpPr>
          <p:spPr>
            <a:xfrm>
              <a:off x="6633880" y="2611756"/>
              <a:ext cx="1541931" cy="1999130"/>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1" name="Rounded Rectangular Callout 10">
            <a:extLst>
              <a:ext uri="{FF2B5EF4-FFF2-40B4-BE49-F238E27FC236}">
                <a16:creationId xmlns:a16="http://schemas.microsoft.com/office/drawing/2014/main" id="{C7A6EB8A-0A8D-BD41-B861-FD08C5473A46}"/>
              </a:ext>
            </a:extLst>
          </p:cNvPr>
          <p:cNvSpPr/>
          <p:nvPr/>
        </p:nvSpPr>
        <p:spPr>
          <a:xfrm>
            <a:off x="6512856" y="5616066"/>
            <a:ext cx="1783977" cy="612648"/>
          </a:xfrm>
          <a:prstGeom prst="wedgeRoundRectCallout">
            <a:avLst>
              <a:gd name="adj1" fmla="val -230"/>
              <a:gd name="adj2" fmla="val -14967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Supervised classification!</a:t>
            </a:r>
            <a:endParaRPr lang="en-US" b="1" dirty="0"/>
          </a:p>
        </p:txBody>
      </p:sp>
    </p:spTree>
    <p:extLst>
      <p:ext uri="{BB962C8B-B14F-4D97-AF65-F5344CB8AC3E}">
        <p14:creationId xmlns:p14="http://schemas.microsoft.com/office/powerpoint/2010/main" val="257476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EEE7F-8A1E-9A42-B8C8-A2284A0770D3}"/>
              </a:ext>
            </a:extLst>
          </p:cNvPr>
          <p:cNvSpPr>
            <a:spLocks noGrp="1"/>
          </p:cNvSpPr>
          <p:nvPr>
            <p:ph type="title"/>
          </p:nvPr>
        </p:nvSpPr>
        <p:spPr/>
        <p:txBody>
          <a:bodyPr/>
          <a:lstStyle/>
          <a:p>
            <a:r>
              <a:rPr lang="en-US" dirty="0"/>
              <a:t>Use case: text classification</a:t>
            </a:r>
          </a:p>
        </p:txBody>
      </p:sp>
      <p:sp>
        <p:nvSpPr>
          <p:cNvPr id="4" name="Content Placeholder 3">
            <a:extLst>
              <a:ext uri="{FF2B5EF4-FFF2-40B4-BE49-F238E27FC236}">
                <a16:creationId xmlns:a16="http://schemas.microsoft.com/office/drawing/2014/main" id="{AC47200D-ACC6-6B4D-A8F7-C1BBB3501179}"/>
              </a:ext>
            </a:extLst>
          </p:cNvPr>
          <p:cNvSpPr>
            <a:spLocks noGrp="1"/>
          </p:cNvSpPr>
          <p:nvPr>
            <p:ph idx="1"/>
          </p:nvPr>
        </p:nvSpPr>
        <p:spPr/>
        <p:txBody>
          <a:bodyPr/>
          <a:lstStyle/>
          <a:p>
            <a:r>
              <a:rPr lang="en-US" dirty="0"/>
              <a:t>Text classification = learning algorithms that assign labels to text</a:t>
            </a:r>
          </a:p>
          <a:p>
            <a:endParaRPr lang="en-US" dirty="0"/>
          </a:p>
          <a:p>
            <a:r>
              <a:rPr lang="en-US" dirty="0">
                <a:solidFill>
                  <a:srgbClr val="0070C0"/>
                </a:solidFill>
              </a:rPr>
              <a:t>Exercise: what applications of text classification do you know?</a:t>
            </a:r>
          </a:p>
        </p:txBody>
      </p:sp>
      <p:sp>
        <p:nvSpPr>
          <p:cNvPr id="3" name="Slide Number Placeholder 2">
            <a:extLst>
              <a:ext uri="{FF2B5EF4-FFF2-40B4-BE49-F238E27FC236}">
                <a16:creationId xmlns:a16="http://schemas.microsoft.com/office/drawing/2014/main" id="{15B21568-1DA6-7945-8E6D-8C15AF3CD573}"/>
              </a:ext>
            </a:extLst>
          </p:cNvPr>
          <p:cNvSpPr>
            <a:spLocks noGrp="1"/>
          </p:cNvSpPr>
          <p:nvPr>
            <p:ph type="sldNum" sz="quarter" idx="12"/>
          </p:nvPr>
        </p:nvSpPr>
        <p:spPr/>
        <p:txBody>
          <a:bodyPr/>
          <a:lstStyle/>
          <a:p>
            <a:fld id="{FF5157AA-4A4D-2C48-B0F6-C526C028AE97}" type="slidenum">
              <a:rPr lang="en-US" smtClean="0"/>
              <a:t>14</a:t>
            </a:fld>
            <a:endParaRPr lang="en-US"/>
          </a:p>
        </p:txBody>
      </p:sp>
    </p:spTree>
    <p:extLst>
      <p:ext uri="{BB962C8B-B14F-4D97-AF65-F5344CB8AC3E}">
        <p14:creationId xmlns:p14="http://schemas.microsoft.com/office/powerpoint/2010/main" val="3633141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5ED0F-A73D-2848-954B-0304D206BC14}"/>
              </a:ext>
            </a:extLst>
          </p:cNvPr>
          <p:cNvSpPr>
            <a:spLocks noGrp="1"/>
          </p:cNvSpPr>
          <p:nvPr>
            <p:ph type="title"/>
          </p:nvPr>
        </p:nvSpPr>
        <p:spPr/>
        <p:txBody>
          <a:bodyPr/>
          <a:lstStyle/>
          <a:p>
            <a:r>
              <a:rPr lang="en-US" dirty="0"/>
              <a:t>IMDB movie reviews dataset</a:t>
            </a:r>
          </a:p>
        </p:txBody>
      </p:sp>
      <p:sp>
        <p:nvSpPr>
          <p:cNvPr id="4" name="Slide Number Placeholder 3">
            <a:extLst>
              <a:ext uri="{FF2B5EF4-FFF2-40B4-BE49-F238E27FC236}">
                <a16:creationId xmlns:a16="http://schemas.microsoft.com/office/drawing/2014/main" id="{A7045E6D-9275-4341-A7C1-D661ADDFCDA0}"/>
              </a:ext>
            </a:extLst>
          </p:cNvPr>
          <p:cNvSpPr>
            <a:spLocks noGrp="1"/>
          </p:cNvSpPr>
          <p:nvPr>
            <p:ph type="sldNum" sz="quarter" idx="12"/>
          </p:nvPr>
        </p:nvSpPr>
        <p:spPr/>
        <p:txBody>
          <a:bodyPr/>
          <a:lstStyle/>
          <a:p>
            <a:fld id="{FF5157AA-4A4D-2C48-B0F6-C526C028AE97}" type="slidenum">
              <a:rPr lang="en-US" smtClean="0"/>
              <a:t>15</a:t>
            </a:fld>
            <a:endParaRPr lang="en-US"/>
          </a:p>
        </p:txBody>
      </p:sp>
      <p:pic>
        <p:nvPicPr>
          <p:cNvPr id="6" name="Picture 5">
            <a:extLst>
              <a:ext uri="{FF2B5EF4-FFF2-40B4-BE49-F238E27FC236}">
                <a16:creationId xmlns:a16="http://schemas.microsoft.com/office/drawing/2014/main" id="{2DF290A7-019B-9642-8E18-4A76F4526266}"/>
              </a:ext>
            </a:extLst>
          </p:cNvPr>
          <p:cNvPicPr>
            <a:picLocks noChangeAspect="1"/>
          </p:cNvPicPr>
          <p:nvPr/>
        </p:nvPicPr>
        <p:blipFill>
          <a:blip r:embed="rId2"/>
          <a:stretch>
            <a:fillRect/>
          </a:stretch>
        </p:blipFill>
        <p:spPr>
          <a:xfrm>
            <a:off x="1918869" y="1784350"/>
            <a:ext cx="5306261" cy="4572000"/>
          </a:xfrm>
          <a:prstGeom prst="rect">
            <a:avLst/>
          </a:prstGeom>
        </p:spPr>
      </p:pic>
    </p:spTree>
    <p:extLst>
      <p:ext uri="{BB962C8B-B14F-4D97-AF65-F5344CB8AC3E}">
        <p14:creationId xmlns:p14="http://schemas.microsoft.com/office/powerpoint/2010/main" val="4113546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More formally…</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16</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2"/>
          <a:stretch>
            <a:fillRect/>
          </a:stretch>
        </p:blipFill>
        <p:spPr>
          <a:xfrm>
            <a:off x="425823" y="2851052"/>
            <a:ext cx="8292353" cy="1984060"/>
          </a:xfrm>
          <a:prstGeom prst="rect">
            <a:avLst/>
          </a:prstGeom>
        </p:spPr>
      </p:pic>
      <p:grpSp>
        <p:nvGrpSpPr>
          <p:cNvPr id="10" name="Group 9">
            <a:extLst>
              <a:ext uri="{FF2B5EF4-FFF2-40B4-BE49-F238E27FC236}">
                <a16:creationId xmlns:a16="http://schemas.microsoft.com/office/drawing/2014/main" id="{EC47BAD8-4EB2-1C4F-9F12-8151B4F89854}"/>
              </a:ext>
            </a:extLst>
          </p:cNvPr>
          <p:cNvGrpSpPr/>
          <p:nvPr/>
        </p:nvGrpSpPr>
        <p:grpSpPr>
          <a:xfrm>
            <a:off x="425823" y="1621693"/>
            <a:ext cx="6441142" cy="3213419"/>
            <a:chOff x="425823" y="1621693"/>
            <a:chExt cx="6441142" cy="3213419"/>
          </a:xfrm>
        </p:grpSpPr>
        <p:sp>
          <p:nvSpPr>
            <p:cNvPr id="7" name="Rounded Rectangle 6">
              <a:extLst>
                <a:ext uri="{FF2B5EF4-FFF2-40B4-BE49-F238E27FC236}">
                  <a16:creationId xmlns:a16="http://schemas.microsoft.com/office/drawing/2014/main" id="{CC40052C-1025-B046-9CC9-64A1F2364709}"/>
                </a:ext>
              </a:extLst>
            </p:cNvPr>
            <p:cNvSpPr/>
            <p:nvPr/>
          </p:nvSpPr>
          <p:spPr>
            <a:xfrm>
              <a:off x="425823" y="2835982"/>
              <a:ext cx="6441142" cy="1999130"/>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ounded Rectangular Callout 7">
              <a:extLst>
                <a:ext uri="{FF2B5EF4-FFF2-40B4-BE49-F238E27FC236}">
                  <a16:creationId xmlns:a16="http://schemas.microsoft.com/office/drawing/2014/main" id="{5DAB32D0-FCAB-624C-A9D6-ABC050446B76}"/>
                </a:ext>
              </a:extLst>
            </p:cNvPr>
            <p:cNvSpPr/>
            <p:nvPr/>
          </p:nvSpPr>
          <p:spPr>
            <a:xfrm>
              <a:off x="878539" y="1621693"/>
              <a:ext cx="3738284" cy="951178"/>
            </a:xfrm>
            <a:prstGeom prst="wedgeRoundRectCallout">
              <a:avLst>
                <a:gd name="adj1" fmla="val -21358"/>
                <a:gd name="adj2" fmla="val 6676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Feature matrix </a:t>
              </a:r>
              <a:r>
                <a:rPr lang="en-US" b="1" dirty="0"/>
                <a:t>X</a:t>
              </a:r>
            </a:p>
            <a:p>
              <a:pPr algn="ctr"/>
              <a:r>
                <a:rPr lang="en-US" dirty="0"/>
                <a:t>Individual feature: how many times a given word appears in a review</a:t>
              </a:r>
            </a:p>
          </p:txBody>
        </p:sp>
      </p:grpSp>
      <p:sp>
        <p:nvSpPr>
          <p:cNvPr id="9" name="Rounded Rectangular Callout 8">
            <a:extLst>
              <a:ext uri="{FF2B5EF4-FFF2-40B4-BE49-F238E27FC236}">
                <a16:creationId xmlns:a16="http://schemas.microsoft.com/office/drawing/2014/main" id="{5BA70A92-36F3-754D-A935-A0855B5A2040}"/>
              </a:ext>
            </a:extLst>
          </p:cNvPr>
          <p:cNvSpPr/>
          <p:nvPr/>
        </p:nvSpPr>
        <p:spPr>
          <a:xfrm>
            <a:off x="1624851" y="5086564"/>
            <a:ext cx="4453219" cy="522648"/>
          </a:xfrm>
          <a:prstGeom prst="wedgeRoundRectCallout">
            <a:avLst>
              <a:gd name="adj1" fmla="val -23075"/>
              <a:gd name="adj2" fmla="val -7813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0070C0"/>
                </a:solidFill>
              </a:rPr>
              <a:t>Exercise: how many columns does </a:t>
            </a:r>
            <a:r>
              <a:rPr lang="en-US" b="1" dirty="0">
                <a:solidFill>
                  <a:srgbClr val="0070C0"/>
                </a:solidFill>
              </a:rPr>
              <a:t>X </a:t>
            </a:r>
            <a:r>
              <a:rPr lang="en-US" dirty="0">
                <a:solidFill>
                  <a:srgbClr val="0070C0"/>
                </a:solidFill>
              </a:rPr>
              <a:t>have?</a:t>
            </a:r>
          </a:p>
        </p:txBody>
      </p:sp>
      <p:grpSp>
        <p:nvGrpSpPr>
          <p:cNvPr id="14" name="Group 13">
            <a:extLst>
              <a:ext uri="{FF2B5EF4-FFF2-40B4-BE49-F238E27FC236}">
                <a16:creationId xmlns:a16="http://schemas.microsoft.com/office/drawing/2014/main" id="{235E9860-665C-6C4A-994B-08C54D6EA139}"/>
              </a:ext>
            </a:extLst>
          </p:cNvPr>
          <p:cNvGrpSpPr/>
          <p:nvPr/>
        </p:nvGrpSpPr>
        <p:grpSpPr>
          <a:xfrm>
            <a:off x="6902823" y="1924545"/>
            <a:ext cx="1815353" cy="2910567"/>
            <a:chOff x="6902823" y="1924545"/>
            <a:chExt cx="1815353" cy="2910567"/>
          </a:xfrm>
        </p:grpSpPr>
        <p:sp>
          <p:nvSpPr>
            <p:cNvPr id="12" name="Rounded Rectangular Callout 11">
              <a:extLst>
                <a:ext uri="{FF2B5EF4-FFF2-40B4-BE49-F238E27FC236}">
                  <a16:creationId xmlns:a16="http://schemas.microsoft.com/office/drawing/2014/main" id="{85B827AC-57F0-134E-AAF1-240E73E41045}"/>
                </a:ext>
              </a:extLst>
            </p:cNvPr>
            <p:cNvSpPr/>
            <p:nvPr/>
          </p:nvSpPr>
          <p:spPr>
            <a:xfrm>
              <a:off x="6902823" y="1924545"/>
              <a:ext cx="1783977" cy="612648"/>
            </a:xfrm>
            <a:prstGeom prst="wedgeRoundRectCallout">
              <a:avLst>
                <a:gd name="adj1" fmla="val -21838"/>
                <a:gd name="adj2" fmla="val 7713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Label vector </a:t>
              </a:r>
              <a:r>
                <a:rPr lang="en-US" b="1" dirty="0"/>
                <a:t>y</a:t>
              </a:r>
            </a:p>
          </p:txBody>
        </p:sp>
        <p:sp>
          <p:nvSpPr>
            <p:cNvPr id="13" name="Rounded Rectangle 12">
              <a:extLst>
                <a:ext uri="{FF2B5EF4-FFF2-40B4-BE49-F238E27FC236}">
                  <a16:creationId xmlns:a16="http://schemas.microsoft.com/office/drawing/2014/main" id="{FBFB30C8-BA83-5148-BE76-53187C50C6AD}"/>
                </a:ext>
              </a:extLst>
            </p:cNvPr>
            <p:cNvSpPr/>
            <p:nvPr/>
          </p:nvSpPr>
          <p:spPr>
            <a:xfrm>
              <a:off x="7021605" y="2800124"/>
              <a:ext cx="1696571" cy="2034988"/>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763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CC5B0B-09A3-EE49-8BD9-6E373B29C43A}"/>
              </a:ext>
            </a:extLst>
          </p:cNvPr>
          <p:cNvSpPr>
            <a:spLocks noGrp="1"/>
          </p:cNvSpPr>
          <p:nvPr>
            <p:ph type="title"/>
          </p:nvPr>
        </p:nvSpPr>
        <p:spPr/>
        <p:txBody>
          <a:bodyPr/>
          <a:lstStyle/>
          <a:p>
            <a:r>
              <a:rPr lang="en-US" dirty="0"/>
              <a:t>The Perceptron</a:t>
            </a:r>
          </a:p>
        </p:txBody>
      </p:sp>
      <p:sp>
        <p:nvSpPr>
          <p:cNvPr id="5" name="Text Placeholder 4">
            <a:extLst>
              <a:ext uri="{FF2B5EF4-FFF2-40B4-BE49-F238E27FC236}">
                <a16:creationId xmlns:a16="http://schemas.microsoft.com/office/drawing/2014/main" id="{2E12862F-17BC-D844-B501-DC8565CE82D9}"/>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76B7D8E5-E9B4-0540-B09F-07F38A051D14}"/>
              </a:ext>
            </a:extLst>
          </p:cNvPr>
          <p:cNvSpPr>
            <a:spLocks noGrp="1"/>
          </p:cNvSpPr>
          <p:nvPr>
            <p:ph type="sldNum" sz="quarter" idx="12"/>
          </p:nvPr>
        </p:nvSpPr>
        <p:spPr/>
        <p:txBody>
          <a:bodyPr/>
          <a:lstStyle/>
          <a:p>
            <a:fld id="{FF5157AA-4A4D-2C48-B0F6-C526C028AE97}" type="slidenum">
              <a:rPr lang="en-US" smtClean="0"/>
              <a:t>17</a:t>
            </a:fld>
            <a:endParaRPr lang="en-US"/>
          </a:p>
        </p:txBody>
      </p:sp>
    </p:spTree>
    <p:extLst>
      <p:ext uri="{BB962C8B-B14F-4D97-AF65-F5344CB8AC3E}">
        <p14:creationId xmlns:p14="http://schemas.microsoft.com/office/powerpoint/2010/main" val="4011234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18</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7" name="Rectangle 6">
            <a:extLst>
              <a:ext uri="{FF2B5EF4-FFF2-40B4-BE49-F238E27FC236}">
                <a16:creationId xmlns:a16="http://schemas.microsoft.com/office/drawing/2014/main" id="{8398600F-F753-A247-BB4D-363251F00127}"/>
              </a:ext>
            </a:extLst>
          </p:cNvPr>
          <p:cNvSpPr/>
          <p:nvPr/>
        </p:nvSpPr>
        <p:spPr>
          <a:xfrm>
            <a:off x="4446494" y="2008094"/>
            <a:ext cx="4240306" cy="26535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7778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19</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Tree>
    <p:extLst>
      <p:ext uri="{BB962C8B-B14F-4D97-AF65-F5344CB8AC3E}">
        <p14:creationId xmlns:p14="http://schemas.microsoft.com/office/powerpoint/2010/main" val="1867463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42834-A21F-B68E-DE86-39D224E52A78}"/>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54D9FD71-7065-187B-63E7-49353E4568C7}"/>
              </a:ext>
            </a:extLst>
          </p:cNvPr>
          <p:cNvSpPr>
            <a:spLocks noGrp="1"/>
          </p:cNvSpPr>
          <p:nvPr>
            <p:ph idx="1"/>
          </p:nvPr>
        </p:nvSpPr>
        <p:spPr/>
        <p:txBody>
          <a:bodyPr>
            <a:normAutofit lnSpcReduction="10000"/>
          </a:bodyPr>
          <a:lstStyle/>
          <a:p>
            <a:r>
              <a:rPr lang="en-US" dirty="0"/>
              <a:t>Text classification</a:t>
            </a:r>
          </a:p>
          <a:p>
            <a:r>
              <a:rPr lang="en-US" dirty="0"/>
              <a:t>The perceptron decision function</a:t>
            </a:r>
          </a:p>
          <a:p>
            <a:r>
              <a:rPr lang="en-US" dirty="0"/>
              <a:t>The perceptron learning algorithm</a:t>
            </a:r>
          </a:p>
          <a:p>
            <a:r>
              <a:rPr lang="en-US" dirty="0"/>
              <a:t>Visualizing the perceptron learning</a:t>
            </a:r>
          </a:p>
          <a:p>
            <a:r>
              <a:rPr lang="en-US" dirty="0"/>
              <a:t>Voting perceptron</a:t>
            </a:r>
          </a:p>
          <a:p>
            <a:r>
              <a:rPr lang="en-US" dirty="0"/>
              <a:t>Average perceptron</a:t>
            </a:r>
          </a:p>
          <a:p>
            <a:r>
              <a:rPr lang="en-US" dirty="0"/>
              <a:t>Evaluation measures for text classification</a:t>
            </a:r>
          </a:p>
          <a:p>
            <a:r>
              <a:rPr lang="en-US" dirty="0"/>
              <a:t>Drawbacks of the perceptron</a:t>
            </a:r>
          </a:p>
          <a:p>
            <a:endParaRPr lang="en-US" dirty="0"/>
          </a:p>
        </p:txBody>
      </p:sp>
      <p:sp>
        <p:nvSpPr>
          <p:cNvPr id="4" name="Slide Number Placeholder 3">
            <a:extLst>
              <a:ext uri="{FF2B5EF4-FFF2-40B4-BE49-F238E27FC236}">
                <a16:creationId xmlns:a16="http://schemas.microsoft.com/office/drawing/2014/main" id="{2723BEB2-4A40-218B-FDD0-A5A7AD236849}"/>
              </a:ext>
            </a:extLst>
          </p:cNvPr>
          <p:cNvSpPr>
            <a:spLocks noGrp="1"/>
          </p:cNvSpPr>
          <p:nvPr>
            <p:ph type="sldNum" sz="quarter" idx="12"/>
          </p:nvPr>
        </p:nvSpPr>
        <p:spPr/>
        <p:txBody>
          <a:bodyPr/>
          <a:lstStyle/>
          <a:p>
            <a:fld id="{FF5157AA-4A4D-2C48-B0F6-C526C028AE97}" type="slidenum">
              <a:rPr lang="en-US" smtClean="0"/>
              <a:t>2</a:t>
            </a:fld>
            <a:endParaRPr lang="en-US"/>
          </a:p>
        </p:txBody>
      </p:sp>
    </p:spTree>
    <p:extLst>
      <p:ext uri="{BB962C8B-B14F-4D97-AF65-F5344CB8AC3E}">
        <p14:creationId xmlns:p14="http://schemas.microsoft.com/office/powerpoint/2010/main" val="4177314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20</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6" name="Rounded Rectangle 5">
            <a:extLst>
              <a:ext uri="{FF2B5EF4-FFF2-40B4-BE49-F238E27FC236}">
                <a16:creationId xmlns:a16="http://schemas.microsoft.com/office/drawing/2014/main" id="{F25928A7-7777-6847-8B30-9E443C2968DC}"/>
              </a:ext>
            </a:extLst>
          </p:cNvPr>
          <p:cNvSpPr/>
          <p:nvPr/>
        </p:nvSpPr>
        <p:spPr>
          <a:xfrm>
            <a:off x="4484593" y="2100876"/>
            <a:ext cx="795619" cy="256973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A6736D13-D752-614A-8370-3F623CE13D8B}"/>
              </a:ext>
            </a:extLst>
          </p:cNvPr>
          <p:cNvSpPr/>
          <p:nvPr/>
        </p:nvSpPr>
        <p:spPr>
          <a:xfrm>
            <a:off x="3567949" y="5019315"/>
            <a:ext cx="3842943" cy="1139567"/>
          </a:xfrm>
          <a:prstGeom prst="wedgeRoundRectCallout">
            <a:avLst>
              <a:gd name="adj1" fmla="val -19237"/>
              <a:gd name="adj2" fmla="val -7302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One row from the feature matrix </a:t>
            </a:r>
            <a:r>
              <a:rPr lang="en-US" b="1" dirty="0"/>
              <a:t>X</a:t>
            </a:r>
          </a:p>
          <a:p>
            <a:pPr algn="ctr"/>
            <a:r>
              <a:rPr lang="en-US" dirty="0"/>
              <a:t>These values are </a:t>
            </a:r>
            <a:r>
              <a:rPr lang="en-US" i="1" dirty="0"/>
              <a:t>static</a:t>
            </a:r>
            <a:r>
              <a:rPr lang="en-US" dirty="0"/>
              <a:t>, i.e., they do not change for a given example.</a:t>
            </a:r>
          </a:p>
        </p:txBody>
      </p:sp>
    </p:spTree>
    <p:extLst>
      <p:ext uri="{BB962C8B-B14F-4D97-AF65-F5344CB8AC3E}">
        <p14:creationId xmlns:p14="http://schemas.microsoft.com/office/powerpoint/2010/main" val="2289644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21</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6" name="Rounded Rectangle 5">
            <a:extLst>
              <a:ext uri="{FF2B5EF4-FFF2-40B4-BE49-F238E27FC236}">
                <a16:creationId xmlns:a16="http://schemas.microsoft.com/office/drawing/2014/main" id="{F25928A7-7777-6847-8B30-9E443C2968DC}"/>
              </a:ext>
            </a:extLst>
          </p:cNvPr>
          <p:cNvSpPr/>
          <p:nvPr/>
        </p:nvSpPr>
        <p:spPr>
          <a:xfrm>
            <a:off x="5228666" y="2080220"/>
            <a:ext cx="607360" cy="256973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A6736D13-D752-614A-8370-3F623CE13D8B}"/>
              </a:ext>
            </a:extLst>
          </p:cNvPr>
          <p:cNvSpPr/>
          <p:nvPr/>
        </p:nvSpPr>
        <p:spPr>
          <a:xfrm>
            <a:off x="3966884" y="5046210"/>
            <a:ext cx="3738284" cy="897390"/>
          </a:xfrm>
          <a:prstGeom prst="wedgeRoundRectCallout">
            <a:avLst>
              <a:gd name="adj1" fmla="val -10567"/>
              <a:gd name="adj2" fmla="val -8010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Weights that indicate how important each feature is</a:t>
            </a:r>
          </a:p>
          <a:p>
            <a:pPr algn="ctr"/>
            <a:r>
              <a:rPr lang="en-US" b="1" dirty="0"/>
              <a:t>This is what is learned!</a:t>
            </a:r>
          </a:p>
        </p:txBody>
      </p:sp>
    </p:spTree>
    <p:extLst>
      <p:ext uri="{BB962C8B-B14F-4D97-AF65-F5344CB8AC3E}">
        <p14:creationId xmlns:p14="http://schemas.microsoft.com/office/powerpoint/2010/main" val="2457272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22</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6" name="Rounded Rectangle 5">
            <a:extLst>
              <a:ext uri="{FF2B5EF4-FFF2-40B4-BE49-F238E27FC236}">
                <a16:creationId xmlns:a16="http://schemas.microsoft.com/office/drawing/2014/main" id="{F25928A7-7777-6847-8B30-9E443C2968DC}"/>
              </a:ext>
            </a:extLst>
          </p:cNvPr>
          <p:cNvSpPr/>
          <p:nvPr/>
        </p:nvSpPr>
        <p:spPr>
          <a:xfrm>
            <a:off x="5981699" y="2743199"/>
            <a:ext cx="840442" cy="824753"/>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A6736D13-D752-614A-8370-3F623CE13D8B}"/>
              </a:ext>
            </a:extLst>
          </p:cNvPr>
          <p:cNvSpPr/>
          <p:nvPr/>
        </p:nvSpPr>
        <p:spPr>
          <a:xfrm>
            <a:off x="2615609" y="4977383"/>
            <a:ext cx="5981546" cy="897390"/>
          </a:xfrm>
          <a:prstGeom prst="wedgeRoundRectCallout">
            <a:avLst>
              <a:gd name="adj1" fmla="val 13269"/>
              <a:gd name="adj2" fmla="val -19124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scalar value called a bias term. This value is also learned. </a:t>
            </a:r>
          </a:p>
          <a:p>
            <a:pPr algn="ctr"/>
            <a:r>
              <a:rPr lang="en-US" dirty="0"/>
              <a:t>We will explain why we (sometimes) need a bias term later.</a:t>
            </a:r>
            <a:endParaRPr lang="en-US" b="1" dirty="0"/>
          </a:p>
        </p:txBody>
      </p:sp>
    </p:spTree>
    <p:extLst>
      <p:ext uri="{BB962C8B-B14F-4D97-AF65-F5344CB8AC3E}">
        <p14:creationId xmlns:p14="http://schemas.microsoft.com/office/powerpoint/2010/main" val="1390794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23</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6" name="Rounded Rectangle 5">
            <a:extLst>
              <a:ext uri="{FF2B5EF4-FFF2-40B4-BE49-F238E27FC236}">
                <a16:creationId xmlns:a16="http://schemas.microsoft.com/office/drawing/2014/main" id="{F25928A7-7777-6847-8B30-9E443C2968DC}"/>
              </a:ext>
            </a:extLst>
          </p:cNvPr>
          <p:cNvSpPr/>
          <p:nvPr/>
        </p:nvSpPr>
        <p:spPr>
          <a:xfrm>
            <a:off x="7407087" y="2886635"/>
            <a:ext cx="1046631" cy="537884"/>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A6736D13-D752-614A-8370-3F623CE13D8B}"/>
              </a:ext>
            </a:extLst>
          </p:cNvPr>
          <p:cNvSpPr/>
          <p:nvPr/>
        </p:nvSpPr>
        <p:spPr>
          <a:xfrm>
            <a:off x="4858871" y="4977382"/>
            <a:ext cx="3738284" cy="1118617"/>
          </a:xfrm>
          <a:prstGeom prst="wedgeRoundRectCallout">
            <a:avLst>
              <a:gd name="adj1" fmla="val 27322"/>
              <a:gd name="adj2" fmla="val -17710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scalar value that is the classifier’s output. If &gt;= 0 we assign one label; otherwise we assign the other label</a:t>
            </a:r>
            <a:endParaRPr lang="en-US" b="1" dirty="0"/>
          </a:p>
        </p:txBody>
      </p:sp>
    </p:spTree>
    <p:extLst>
      <p:ext uri="{BB962C8B-B14F-4D97-AF65-F5344CB8AC3E}">
        <p14:creationId xmlns:p14="http://schemas.microsoft.com/office/powerpoint/2010/main" val="2289572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BD8C-794A-5F45-B999-C6B61EB71EA9}"/>
              </a:ext>
            </a:extLst>
          </p:cNvPr>
          <p:cNvSpPr>
            <a:spLocks noGrp="1"/>
          </p:cNvSpPr>
          <p:nvPr>
            <p:ph type="title"/>
          </p:nvPr>
        </p:nvSpPr>
        <p:spPr/>
        <p:txBody>
          <a:bodyPr/>
          <a:lstStyle/>
          <a:p>
            <a:r>
              <a:rPr lang="en-US" dirty="0"/>
              <a:t>Perceptron decision function</a:t>
            </a:r>
          </a:p>
        </p:txBody>
      </p:sp>
      <p:sp>
        <p:nvSpPr>
          <p:cNvPr id="3" name="Slide Number Placeholder 2">
            <a:extLst>
              <a:ext uri="{FF2B5EF4-FFF2-40B4-BE49-F238E27FC236}">
                <a16:creationId xmlns:a16="http://schemas.microsoft.com/office/drawing/2014/main" id="{9FB5DE43-1158-724D-BCDF-6AF28C7E7F42}"/>
              </a:ext>
            </a:extLst>
          </p:cNvPr>
          <p:cNvSpPr>
            <a:spLocks noGrp="1"/>
          </p:cNvSpPr>
          <p:nvPr>
            <p:ph type="sldNum" sz="quarter" idx="12"/>
          </p:nvPr>
        </p:nvSpPr>
        <p:spPr/>
        <p:txBody>
          <a:bodyPr/>
          <a:lstStyle/>
          <a:p>
            <a:fld id="{FF5157AA-4A4D-2C48-B0F6-C526C028AE97}" type="slidenum">
              <a:rPr lang="en-US" smtClean="0"/>
              <a:t>24</a:t>
            </a:fld>
            <a:endParaRPr lang="en-US"/>
          </a:p>
        </p:txBody>
      </p:sp>
      <p:pic>
        <p:nvPicPr>
          <p:cNvPr id="5" name="Picture 4">
            <a:extLst>
              <a:ext uri="{FF2B5EF4-FFF2-40B4-BE49-F238E27FC236}">
                <a16:creationId xmlns:a16="http://schemas.microsoft.com/office/drawing/2014/main" id="{708C9288-2F3E-8344-AD2C-B9BC31F18D67}"/>
              </a:ext>
            </a:extLst>
          </p:cNvPr>
          <p:cNvPicPr>
            <a:picLocks noChangeAspect="1"/>
          </p:cNvPicPr>
          <p:nvPr/>
        </p:nvPicPr>
        <p:blipFill>
          <a:blip r:embed="rId2"/>
          <a:stretch>
            <a:fillRect/>
          </a:stretch>
        </p:blipFill>
        <p:spPr>
          <a:xfrm>
            <a:off x="1210235" y="1792040"/>
            <a:ext cx="6777318" cy="2373397"/>
          </a:xfrm>
          <a:prstGeom prst="rect">
            <a:avLst/>
          </a:prstGeom>
        </p:spPr>
      </p:pic>
      <p:pic>
        <p:nvPicPr>
          <p:cNvPr id="7" name="Picture 6">
            <a:extLst>
              <a:ext uri="{FF2B5EF4-FFF2-40B4-BE49-F238E27FC236}">
                <a16:creationId xmlns:a16="http://schemas.microsoft.com/office/drawing/2014/main" id="{BB4DEB05-9E57-3D41-86A1-014D786C0E8D}"/>
              </a:ext>
            </a:extLst>
          </p:cNvPr>
          <p:cNvPicPr>
            <a:picLocks noChangeAspect="1"/>
          </p:cNvPicPr>
          <p:nvPr/>
        </p:nvPicPr>
        <p:blipFill>
          <a:blip r:embed="rId3"/>
          <a:stretch>
            <a:fillRect/>
          </a:stretch>
        </p:blipFill>
        <p:spPr>
          <a:xfrm>
            <a:off x="3584388" y="5157857"/>
            <a:ext cx="2556435" cy="1146812"/>
          </a:xfrm>
          <a:prstGeom prst="rect">
            <a:avLst/>
          </a:prstGeom>
          <a:effectLst>
            <a:outerShdw blurRad="50800" dist="38100" dir="2700000" algn="tl" rotWithShape="0">
              <a:prstClr val="black">
                <a:alpha val="40000"/>
              </a:prstClr>
            </a:outerShdw>
          </a:effectLst>
        </p:spPr>
      </p:pic>
      <p:sp>
        <p:nvSpPr>
          <p:cNvPr id="8" name="Rounded Rectangular Callout 7">
            <a:extLst>
              <a:ext uri="{FF2B5EF4-FFF2-40B4-BE49-F238E27FC236}">
                <a16:creationId xmlns:a16="http://schemas.microsoft.com/office/drawing/2014/main" id="{1AE2C7EE-7860-E042-A10D-E092AA01344A}"/>
              </a:ext>
            </a:extLst>
          </p:cNvPr>
          <p:cNvSpPr/>
          <p:nvPr/>
        </p:nvSpPr>
        <p:spPr>
          <a:xfrm>
            <a:off x="3245223" y="4539838"/>
            <a:ext cx="3039037" cy="448234"/>
          </a:xfrm>
          <a:prstGeom prst="wedgeRoundRectCallout">
            <a:avLst>
              <a:gd name="adj1" fmla="val 18449"/>
              <a:gd name="adj2" fmla="val 641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Dot product of two vectors</a:t>
            </a:r>
            <a:endParaRPr lang="en-US" b="1" dirty="0"/>
          </a:p>
        </p:txBody>
      </p:sp>
    </p:spTree>
    <p:extLst>
      <p:ext uri="{BB962C8B-B14F-4D97-AF65-F5344CB8AC3E}">
        <p14:creationId xmlns:p14="http://schemas.microsoft.com/office/powerpoint/2010/main" val="3925310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CAB8-0404-1090-54BD-07D3552B717F}"/>
              </a:ext>
            </a:extLst>
          </p:cNvPr>
          <p:cNvSpPr>
            <a:spLocks noGrp="1"/>
          </p:cNvSpPr>
          <p:nvPr>
            <p:ph type="title"/>
          </p:nvPr>
        </p:nvSpPr>
        <p:spPr/>
        <p:txBody>
          <a:bodyPr/>
          <a:lstStyle/>
          <a:p>
            <a:r>
              <a:rPr lang="en-US" dirty="0"/>
              <a:t>Exercise</a:t>
            </a:r>
          </a:p>
        </p:txBody>
      </p:sp>
      <p:sp>
        <p:nvSpPr>
          <p:cNvPr id="4" name="Content Placeholder 3">
            <a:extLst>
              <a:ext uri="{FF2B5EF4-FFF2-40B4-BE49-F238E27FC236}">
                <a16:creationId xmlns:a16="http://schemas.microsoft.com/office/drawing/2014/main" id="{2985008F-D54E-169E-B209-CA701D49A90B}"/>
              </a:ext>
            </a:extLst>
          </p:cNvPr>
          <p:cNvSpPr>
            <a:spLocks noGrp="1"/>
          </p:cNvSpPr>
          <p:nvPr>
            <p:ph idx="1"/>
          </p:nvPr>
        </p:nvSpPr>
        <p:spPr/>
        <p:txBody>
          <a:bodyPr/>
          <a:lstStyle/>
          <a:p>
            <a:r>
              <a:rPr lang="en-US" dirty="0">
                <a:solidFill>
                  <a:srgbClr val="0070C0"/>
                </a:solidFill>
              </a:rPr>
              <a:t>What is the dot product of these two vectors:</a:t>
            </a:r>
          </a:p>
          <a:p>
            <a:pPr lvl="1"/>
            <a:r>
              <a:rPr lang="en-US" b="1" dirty="0">
                <a:solidFill>
                  <a:srgbClr val="0070C0"/>
                </a:solidFill>
              </a:rPr>
              <a:t>x</a:t>
            </a:r>
            <a:r>
              <a:rPr lang="en-US" dirty="0">
                <a:solidFill>
                  <a:srgbClr val="0070C0"/>
                </a:solidFill>
              </a:rPr>
              <a:t> = (1, 2, 3)</a:t>
            </a:r>
          </a:p>
          <a:p>
            <a:pPr lvl="1"/>
            <a:r>
              <a:rPr lang="en-US" b="1" dirty="0">
                <a:solidFill>
                  <a:srgbClr val="0070C0"/>
                </a:solidFill>
              </a:rPr>
              <a:t>y</a:t>
            </a:r>
            <a:r>
              <a:rPr lang="en-US" dirty="0">
                <a:solidFill>
                  <a:srgbClr val="0070C0"/>
                </a:solidFill>
              </a:rPr>
              <a:t> = (2, 2, -3)</a:t>
            </a:r>
          </a:p>
        </p:txBody>
      </p:sp>
      <p:sp>
        <p:nvSpPr>
          <p:cNvPr id="3" name="Slide Number Placeholder 2">
            <a:extLst>
              <a:ext uri="{FF2B5EF4-FFF2-40B4-BE49-F238E27FC236}">
                <a16:creationId xmlns:a16="http://schemas.microsoft.com/office/drawing/2014/main" id="{5AB78B40-BB1D-54DF-29DD-FDCB8744B9CC}"/>
              </a:ext>
            </a:extLst>
          </p:cNvPr>
          <p:cNvSpPr>
            <a:spLocks noGrp="1"/>
          </p:cNvSpPr>
          <p:nvPr>
            <p:ph type="sldNum" sz="quarter" idx="12"/>
          </p:nvPr>
        </p:nvSpPr>
        <p:spPr/>
        <p:txBody>
          <a:bodyPr/>
          <a:lstStyle/>
          <a:p>
            <a:fld id="{FF5157AA-4A4D-2C48-B0F6-C526C028AE97}" type="slidenum">
              <a:rPr lang="en-US" smtClean="0"/>
              <a:t>25</a:t>
            </a:fld>
            <a:endParaRPr lang="en-US"/>
          </a:p>
        </p:txBody>
      </p:sp>
    </p:spTree>
    <p:extLst>
      <p:ext uri="{BB962C8B-B14F-4D97-AF65-F5344CB8AC3E}">
        <p14:creationId xmlns:p14="http://schemas.microsoft.com/office/powerpoint/2010/main" val="2777718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95CCC-39BB-BB4F-B4FB-2ECEB00B11EF}"/>
              </a:ext>
            </a:extLst>
          </p:cNvPr>
          <p:cNvSpPr>
            <a:spLocks noGrp="1"/>
          </p:cNvSpPr>
          <p:nvPr>
            <p:ph type="title"/>
          </p:nvPr>
        </p:nvSpPr>
        <p:spPr/>
        <p:txBody>
          <a:bodyPr/>
          <a:lstStyle/>
          <a:p>
            <a:r>
              <a:rPr lang="en-US" dirty="0"/>
              <a:t>Intuition</a:t>
            </a:r>
          </a:p>
        </p:txBody>
      </p:sp>
      <p:sp>
        <p:nvSpPr>
          <p:cNvPr id="4" name="Content Placeholder 3">
            <a:extLst>
              <a:ext uri="{FF2B5EF4-FFF2-40B4-BE49-F238E27FC236}">
                <a16:creationId xmlns:a16="http://schemas.microsoft.com/office/drawing/2014/main" id="{3B47F2A7-D5CA-0244-AD3C-7C92CC54883A}"/>
              </a:ext>
            </a:extLst>
          </p:cNvPr>
          <p:cNvSpPr>
            <a:spLocks noGrp="1"/>
          </p:cNvSpPr>
          <p:nvPr>
            <p:ph idx="1"/>
          </p:nvPr>
        </p:nvSpPr>
        <p:spPr/>
        <p:txBody>
          <a:bodyPr/>
          <a:lstStyle/>
          <a:p>
            <a:r>
              <a:rPr lang="en-US" dirty="0"/>
              <a:t>If the Yes class is </a:t>
            </a:r>
            <a:r>
              <a:rPr lang="en-US" dirty="0" err="1"/>
              <a:t>isMyMom</a:t>
            </a:r>
            <a:r>
              <a:rPr lang="en-US" dirty="0"/>
              <a:t> then</a:t>
            </a:r>
          </a:p>
          <a:p>
            <a:pPr lvl="1"/>
            <a:r>
              <a:rPr lang="en-US" dirty="0"/>
              <a:t>We want the weight associated with </a:t>
            </a:r>
            <a:r>
              <a:rPr lang="en-US" dirty="0" err="1"/>
              <a:t>hasColorBrown</a:t>
            </a:r>
            <a:r>
              <a:rPr lang="en-US" dirty="0"/>
              <a:t> to be positive, and</a:t>
            </a:r>
          </a:p>
          <a:p>
            <a:pPr lvl="1"/>
            <a:r>
              <a:rPr lang="en-US" dirty="0"/>
              <a:t>The weight for </a:t>
            </a:r>
            <a:r>
              <a:rPr lang="en-US" dirty="0" err="1"/>
              <a:t>hasTrunk</a:t>
            </a:r>
            <a:r>
              <a:rPr lang="en-US" dirty="0"/>
              <a:t> to be negative</a:t>
            </a:r>
          </a:p>
          <a:p>
            <a:r>
              <a:rPr lang="en-US" dirty="0"/>
              <a:t>Similarly, for review classification (Yes == Positive) we want positive words to have positive weights, and negative words to have negative weights</a:t>
            </a:r>
          </a:p>
        </p:txBody>
      </p:sp>
      <p:sp>
        <p:nvSpPr>
          <p:cNvPr id="3" name="Slide Number Placeholder 2">
            <a:extLst>
              <a:ext uri="{FF2B5EF4-FFF2-40B4-BE49-F238E27FC236}">
                <a16:creationId xmlns:a16="http://schemas.microsoft.com/office/drawing/2014/main" id="{9CF6EF8E-1F9C-E24F-BD75-34D355C748CF}"/>
              </a:ext>
            </a:extLst>
          </p:cNvPr>
          <p:cNvSpPr>
            <a:spLocks noGrp="1"/>
          </p:cNvSpPr>
          <p:nvPr>
            <p:ph type="sldNum" sz="quarter" idx="12"/>
          </p:nvPr>
        </p:nvSpPr>
        <p:spPr/>
        <p:txBody>
          <a:bodyPr/>
          <a:lstStyle/>
          <a:p>
            <a:fld id="{FF5157AA-4A4D-2C48-B0F6-C526C028AE97}" type="slidenum">
              <a:rPr lang="en-US" smtClean="0"/>
              <a:t>26</a:t>
            </a:fld>
            <a:endParaRPr lang="en-US"/>
          </a:p>
        </p:txBody>
      </p:sp>
    </p:spTree>
    <p:extLst>
      <p:ext uri="{BB962C8B-B14F-4D97-AF65-F5344CB8AC3E}">
        <p14:creationId xmlns:p14="http://schemas.microsoft.com/office/powerpoint/2010/main" val="1952247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DCCDA8-2AFE-B44A-9EDC-792DE5C3DB44}"/>
              </a:ext>
            </a:extLst>
          </p:cNvPr>
          <p:cNvSpPr>
            <a:spLocks noGrp="1"/>
          </p:cNvSpPr>
          <p:nvPr>
            <p:ph type="title"/>
          </p:nvPr>
        </p:nvSpPr>
        <p:spPr/>
        <p:txBody>
          <a:bodyPr>
            <a:normAutofit fontScale="90000"/>
          </a:bodyPr>
          <a:lstStyle/>
          <a:p>
            <a:r>
              <a:rPr lang="en-US" dirty="0"/>
              <a:t>How do we learn the perceptron weights to achieve this?</a:t>
            </a:r>
          </a:p>
        </p:txBody>
      </p:sp>
      <p:sp>
        <p:nvSpPr>
          <p:cNvPr id="6" name="Text Placeholder 5">
            <a:extLst>
              <a:ext uri="{FF2B5EF4-FFF2-40B4-BE49-F238E27FC236}">
                <a16:creationId xmlns:a16="http://schemas.microsoft.com/office/drawing/2014/main" id="{8216C49A-288C-0D4F-8109-09A8178237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33BF3F-C76F-214A-8091-48F7482C2A08}"/>
              </a:ext>
            </a:extLst>
          </p:cNvPr>
          <p:cNvSpPr>
            <a:spLocks noGrp="1"/>
          </p:cNvSpPr>
          <p:nvPr>
            <p:ph type="sldNum" sz="quarter" idx="12"/>
          </p:nvPr>
        </p:nvSpPr>
        <p:spPr/>
        <p:txBody>
          <a:bodyPr/>
          <a:lstStyle/>
          <a:p>
            <a:fld id="{FF5157AA-4A4D-2C48-B0F6-C526C028AE97}" type="slidenum">
              <a:rPr lang="en-US" smtClean="0"/>
              <a:t>27</a:t>
            </a:fld>
            <a:endParaRPr lang="en-US"/>
          </a:p>
        </p:txBody>
      </p:sp>
    </p:spTree>
    <p:extLst>
      <p:ext uri="{BB962C8B-B14F-4D97-AF65-F5344CB8AC3E}">
        <p14:creationId xmlns:p14="http://schemas.microsoft.com/office/powerpoint/2010/main" val="2984494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4" name="Content Placeholder 3">
            <a:extLst>
              <a:ext uri="{FF2B5EF4-FFF2-40B4-BE49-F238E27FC236}">
                <a16:creationId xmlns:a16="http://schemas.microsoft.com/office/drawing/2014/main" id="{4EEF5B18-CB56-884E-BDF0-305AC5840F69}"/>
              </a:ext>
            </a:extLst>
          </p:cNvPr>
          <p:cNvSpPr>
            <a:spLocks noGrp="1"/>
          </p:cNvSpPr>
          <p:nvPr>
            <p:ph idx="1"/>
          </p:nvPr>
        </p:nvSpPr>
        <p:spPr>
          <a:xfrm>
            <a:off x="457200" y="1600201"/>
            <a:ext cx="8229600" cy="685799"/>
          </a:xfrm>
        </p:spPr>
        <p:txBody>
          <a:bodyPr>
            <a:normAutofit/>
          </a:bodyPr>
          <a:lstStyle/>
          <a:p>
            <a:pPr algn="ctr"/>
            <a:r>
              <a:rPr lang="en-US" sz="2800" dirty="0">
                <a:solidFill>
                  <a:srgbClr val="0070C0"/>
                </a:solidFill>
              </a:rPr>
              <a:t>What weights would you assign in </a:t>
            </a:r>
            <a:r>
              <a:rPr lang="en-US" sz="2800" b="1" dirty="0">
                <a:solidFill>
                  <a:srgbClr val="0070C0"/>
                </a:solidFill>
              </a:rPr>
              <a:t>w</a:t>
            </a:r>
            <a:r>
              <a:rPr lang="en-US" sz="2800" dirty="0">
                <a:solidFill>
                  <a:srgbClr val="0070C0"/>
                </a:solidFill>
              </a:rPr>
              <a:t> for this data?</a:t>
            </a:r>
            <a:endParaRPr lang="en-US" sz="2800" b="1" dirty="0">
              <a:solidFill>
                <a:srgbClr val="0070C0"/>
              </a:solidFill>
            </a:endParaRP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28</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2"/>
          <a:stretch>
            <a:fillRect/>
          </a:stretch>
        </p:blipFill>
        <p:spPr>
          <a:xfrm>
            <a:off x="394447" y="2436970"/>
            <a:ext cx="8292353" cy="1984060"/>
          </a:xfrm>
          <a:prstGeom prst="rect">
            <a:avLst/>
          </a:prstGeom>
        </p:spPr>
      </p:pic>
    </p:spTree>
    <p:extLst>
      <p:ext uri="{BB962C8B-B14F-4D97-AF65-F5344CB8AC3E}">
        <p14:creationId xmlns:p14="http://schemas.microsoft.com/office/powerpoint/2010/main" val="2830914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29</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1855653" y="1724084"/>
            <a:ext cx="5083029" cy="4730504"/>
          </a:xfrm>
          <a:prstGeom prst="rect">
            <a:avLst/>
          </a:prstGeom>
        </p:spPr>
      </p:pic>
    </p:spTree>
    <p:extLst>
      <p:ext uri="{BB962C8B-B14F-4D97-AF65-F5344CB8AC3E}">
        <p14:creationId xmlns:p14="http://schemas.microsoft.com/office/powerpoint/2010/main" val="4067916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B25D42-9DEF-904D-B3C6-70DCE853DC32}"/>
              </a:ext>
            </a:extLst>
          </p:cNvPr>
          <p:cNvSpPr>
            <a:spLocks noGrp="1"/>
          </p:cNvSpPr>
          <p:nvPr>
            <p:ph type="title"/>
          </p:nvPr>
        </p:nvSpPr>
        <p:spPr/>
        <p:txBody>
          <a:bodyPr/>
          <a:lstStyle/>
          <a:p>
            <a:r>
              <a:rPr lang="en-US" dirty="0"/>
              <a:t>Machine learning is easy</a:t>
            </a:r>
          </a:p>
        </p:txBody>
      </p:sp>
      <p:sp>
        <p:nvSpPr>
          <p:cNvPr id="6" name="Text Placeholder 5">
            <a:extLst>
              <a:ext uri="{FF2B5EF4-FFF2-40B4-BE49-F238E27FC236}">
                <a16:creationId xmlns:a16="http://schemas.microsoft.com/office/drawing/2014/main" id="{10623E08-4370-E743-ABAC-B620AD5B20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3FBD8F-5499-EC4E-AE0B-CFB1744C51B5}"/>
              </a:ext>
            </a:extLst>
          </p:cNvPr>
          <p:cNvSpPr>
            <a:spLocks noGrp="1"/>
          </p:cNvSpPr>
          <p:nvPr>
            <p:ph type="sldNum" sz="quarter" idx="12"/>
          </p:nvPr>
        </p:nvSpPr>
        <p:spPr/>
        <p:txBody>
          <a:bodyPr/>
          <a:lstStyle/>
          <a:p>
            <a:fld id="{FF5157AA-4A4D-2C48-B0F6-C526C028AE97}" type="slidenum">
              <a:rPr lang="en-US" smtClean="0"/>
              <a:t>3</a:t>
            </a:fld>
            <a:endParaRPr lang="en-US"/>
          </a:p>
        </p:txBody>
      </p:sp>
    </p:spTree>
    <p:extLst>
      <p:ext uri="{BB962C8B-B14F-4D97-AF65-F5344CB8AC3E}">
        <p14:creationId xmlns:p14="http://schemas.microsoft.com/office/powerpoint/2010/main" val="1580315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30</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092782" y="2052918"/>
            <a:ext cx="1046631" cy="537884"/>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407459" y="1873625"/>
            <a:ext cx="1326734" cy="1210234"/>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Initialize weights and bias with 0s</a:t>
            </a:r>
            <a:endParaRPr lang="en-US" b="1" dirty="0"/>
          </a:p>
        </p:txBody>
      </p:sp>
    </p:spTree>
    <p:extLst>
      <p:ext uri="{BB962C8B-B14F-4D97-AF65-F5344CB8AC3E}">
        <p14:creationId xmlns:p14="http://schemas.microsoft.com/office/powerpoint/2010/main" val="1061074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31</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092782" y="2545974"/>
            <a:ext cx="4338959" cy="627531"/>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013012" y="2182905"/>
            <a:ext cx="1649421" cy="1981200"/>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Cycle through the training data until the weights no longer change</a:t>
            </a:r>
            <a:endParaRPr lang="en-US" b="1" dirty="0"/>
          </a:p>
        </p:txBody>
      </p:sp>
    </p:spTree>
    <p:extLst>
      <p:ext uri="{BB962C8B-B14F-4D97-AF65-F5344CB8AC3E}">
        <p14:creationId xmlns:p14="http://schemas.microsoft.com/office/powerpoint/2010/main" val="2011484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32</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944429" y="3083859"/>
            <a:ext cx="2366724" cy="358588"/>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452282" y="2711824"/>
            <a:ext cx="1389487" cy="1461246"/>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Predict label using the current weights</a:t>
            </a:r>
            <a:endParaRPr lang="en-US" b="1" dirty="0"/>
          </a:p>
        </p:txBody>
      </p:sp>
    </p:spTree>
    <p:extLst>
      <p:ext uri="{BB962C8B-B14F-4D97-AF65-F5344CB8AC3E}">
        <p14:creationId xmlns:p14="http://schemas.microsoft.com/office/powerpoint/2010/main" val="696606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33</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980288" y="3367041"/>
            <a:ext cx="2366724" cy="613287"/>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510534" y="3156371"/>
            <a:ext cx="1281910" cy="1461246"/>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The label is correct. Move on</a:t>
            </a:r>
            <a:endParaRPr lang="en-US" b="1" dirty="0"/>
          </a:p>
        </p:txBody>
      </p:sp>
    </p:spTree>
    <p:extLst>
      <p:ext uri="{BB962C8B-B14F-4D97-AF65-F5344CB8AC3E}">
        <p14:creationId xmlns:p14="http://schemas.microsoft.com/office/powerpoint/2010/main" val="2675962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34</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980287" y="3958711"/>
            <a:ext cx="3827971" cy="855336"/>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311139" y="3595641"/>
            <a:ext cx="1483597" cy="2061088"/>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We made a mistake on the positive (Yes) label</a:t>
            </a:r>
          </a:p>
          <a:p>
            <a:pPr algn="ctr"/>
            <a:endParaRPr lang="en-US" b="1" dirty="0"/>
          </a:p>
          <a:p>
            <a:pPr algn="ctr"/>
            <a:r>
              <a:rPr lang="en-US" b="1" dirty="0">
                <a:solidFill>
                  <a:srgbClr val="FF0000"/>
                </a:solidFill>
              </a:rPr>
              <a:t>Add</a:t>
            </a:r>
            <a:r>
              <a:rPr lang="en-US" b="1" dirty="0"/>
              <a:t> x</a:t>
            </a:r>
            <a:r>
              <a:rPr lang="en-US" b="1" baseline="-25000" dirty="0"/>
              <a:t>i</a:t>
            </a:r>
            <a:r>
              <a:rPr lang="en-US" b="1" dirty="0"/>
              <a:t> to the weights</a:t>
            </a:r>
          </a:p>
        </p:txBody>
      </p:sp>
    </p:spTree>
    <p:extLst>
      <p:ext uri="{BB962C8B-B14F-4D97-AF65-F5344CB8AC3E}">
        <p14:creationId xmlns:p14="http://schemas.microsoft.com/office/powerpoint/2010/main" val="1027391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35</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980287" y="4810360"/>
            <a:ext cx="3827971" cy="855336"/>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817999" y="4295264"/>
            <a:ext cx="1907230" cy="2061088"/>
          </a:xfrm>
          <a:prstGeom prst="wedgeRoundRectCallout">
            <a:avLst>
              <a:gd name="adj1" fmla="val 67651"/>
              <a:gd name="adj2" fmla="val -178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We made a mistake on the negative (No) label</a:t>
            </a:r>
          </a:p>
          <a:p>
            <a:pPr algn="ctr"/>
            <a:endParaRPr lang="en-US" b="1" dirty="0"/>
          </a:p>
          <a:p>
            <a:pPr algn="ctr"/>
            <a:r>
              <a:rPr lang="en-US" b="1" dirty="0">
                <a:solidFill>
                  <a:srgbClr val="FF0000"/>
                </a:solidFill>
              </a:rPr>
              <a:t>Subtract</a:t>
            </a:r>
            <a:r>
              <a:rPr lang="en-US" b="1" dirty="0"/>
              <a:t> x</a:t>
            </a:r>
            <a:r>
              <a:rPr lang="en-US" b="1" baseline="-25000" dirty="0"/>
              <a:t>i</a:t>
            </a:r>
            <a:r>
              <a:rPr lang="en-US" b="1" dirty="0"/>
              <a:t> from the weights</a:t>
            </a:r>
          </a:p>
        </p:txBody>
      </p:sp>
    </p:spTree>
    <p:extLst>
      <p:ext uri="{BB962C8B-B14F-4D97-AF65-F5344CB8AC3E}">
        <p14:creationId xmlns:p14="http://schemas.microsoft.com/office/powerpoint/2010/main" val="645036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4" name="Content Placeholder 3">
            <a:extLst>
              <a:ext uri="{FF2B5EF4-FFF2-40B4-BE49-F238E27FC236}">
                <a16:creationId xmlns:a16="http://schemas.microsoft.com/office/drawing/2014/main" id="{4EEF5B18-CB56-884E-BDF0-305AC5840F69}"/>
              </a:ext>
            </a:extLst>
          </p:cNvPr>
          <p:cNvSpPr>
            <a:spLocks noGrp="1"/>
          </p:cNvSpPr>
          <p:nvPr>
            <p:ph idx="1"/>
          </p:nvPr>
        </p:nvSpPr>
        <p:spPr>
          <a:xfrm>
            <a:off x="457200" y="1600201"/>
            <a:ext cx="8229600" cy="1491351"/>
          </a:xfrm>
        </p:spPr>
        <p:txBody>
          <a:bodyPr>
            <a:normAutofit fontScale="62500" lnSpcReduction="20000"/>
          </a:bodyPr>
          <a:lstStyle/>
          <a:p>
            <a:r>
              <a:rPr lang="en-US" dirty="0"/>
              <a:t>What are the perceptron’s weights after one pass over this training data?</a:t>
            </a:r>
          </a:p>
          <a:p>
            <a:r>
              <a:rPr lang="en-US" dirty="0"/>
              <a:t>Initially: </a:t>
            </a:r>
          </a:p>
          <a:p>
            <a:pPr lvl="1"/>
            <a:r>
              <a:rPr lang="en-US" b="1" dirty="0"/>
              <a:t>w</a:t>
            </a:r>
            <a:r>
              <a:rPr lang="en-US" dirty="0"/>
              <a:t> = (0, 0, 0, 0, 0)</a:t>
            </a:r>
          </a:p>
          <a:p>
            <a:pPr lvl="1"/>
            <a:r>
              <a:rPr lang="en-US" dirty="0"/>
              <a:t>b = 0</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36</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2"/>
          <a:stretch>
            <a:fillRect/>
          </a:stretch>
        </p:blipFill>
        <p:spPr>
          <a:xfrm>
            <a:off x="394447" y="3091552"/>
            <a:ext cx="8292353" cy="1984060"/>
          </a:xfrm>
          <a:prstGeom prst="rect">
            <a:avLst/>
          </a:prstGeom>
        </p:spPr>
      </p:pic>
    </p:spTree>
    <p:extLst>
      <p:ext uri="{BB962C8B-B14F-4D97-AF65-F5344CB8AC3E}">
        <p14:creationId xmlns:p14="http://schemas.microsoft.com/office/powerpoint/2010/main" val="247297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37</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2"/>
          <a:stretch>
            <a:fillRect/>
          </a:stretch>
        </p:blipFill>
        <p:spPr>
          <a:xfrm>
            <a:off x="457200" y="1675129"/>
            <a:ext cx="8292353" cy="1984060"/>
          </a:xfrm>
          <a:prstGeom prst="rect">
            <a:avLst/>
          </a:prstGeom>
        </p:spPr>
      </p:pic>
      <p:sp>
        <p:nvSpPr>
          <p:cNvPr id="6" name="Rounded Rectangle 5">
            <a:extLst>
              <a:ext uri="{FF2B5EF4-FFF2-40B4-BE49-F238E27FC236}">
                <a16:creationId xmlns:a16="http://schemas.microsoft.com/office/drawing/2014/main" id="{5402EEA6-6875-FD4D-A9E6-9CBF07076084}"/>
              </a:ext>
            </a:extLst>
          </p:cNvPr>
          <p:cNvSpPr/>
          <p:nvPr/>
        </p:nvSpPr>
        <p:spPr>
          <a:xfrm>
            <a:off x="672311" y="2338550"/>
            <a:ext cx="8014489" cy="39568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397481A-804D-B14F-B550-6ABFCA3D9659}"/>
              </a:ext>
            </a:extLst>
          </p:cNvPr>
          <p:cNvPicPr>
            <a:picLocks noChangeAspect="1"/>
          </p:cNvPicPr>
          <p:nvPr/>
        </p:nvPicPr>
        <p:blipFill>
          <a:blip r:embed="rId3"/>
          <a:stretch>
            <a:fillRect/>
          </a:stretch>
        </p:blipFill>
        <p:spPr>
          <a:xfrm>
            <a:off x="1286436" y="3916680"/>
            <a:ext cx="6879742" cy="1826351"/>
          </a:xfrm>
          <a:prstGeom prst="rect">
            <a:avLst/>
          </a:prstGeom>
        </p:spPr>
      </p:pic>
      <p:sp>
        <p:nvSpPr>
          <p:cNvPr id="9" name="Rectangle 8">
            <a:extLst>
              <a:ext uri="{FF2B5EF4-FFF2-40B4-BE49-F238E27FC236}">
                <a16:creationId xmlns:a16="http://schemas.microsoft.com/office/drawing/2014/main" id="{BD59A6CF-77CB-7B40-9426-53BB2C30B588}"/>
              </a:ext>
            </a:extLst>
          </p:cNvPr>
          <p:cNvSpPr/>
          <p:nvPr/>
        </p:nvSpPr>
        <p:spPr>
          <a:xfrm>
            <a:off x="3379695" y="4398653"/>
            <a:ext cx="600636" cy="3974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BC2814-EE7C-CF45-B958-1B0B6258EC5F}"/>
              </a:ext>
            </a:extLst>
          </p:cNvPr>
          <p:cNvSpPr/>
          <p:nvPr/>
        </p:nvSpPr>
        <p:spPr>
          <a:xfrm>
            <a:off x="3379695" y="4796118"/>
            <a:ext cx="1667434" cy="4819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A5195E0-6968-D84F-B99A-C44503BE6790}"/>
              </a:ext>
            </a:extLst>
          </p:cNvPr>
          <p:cNvSpPr/>
          <p:nvPr/>
        </p:nvSpPr>
        <p:spPr>
          <a:xfrm>
            <a:off x="1286436" y="5278091"/>
            <a:ext cx="6879742" cy="4649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247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111285-7ADB-7C41-AAFD-273D74C2F63F}"/>
              </a:ext>
            </a:extLst>
          </p:cNvPr>
          <p:cNvPicPr>
            <a:picLocks noChangeAspect="1"/>
          </p:cNvPicPr>
          <p:nvPr/>
        </p:nvPicPr>
        <p:blipFill>
          <a:blip r:embed="rId2"/>
          <a:stretch>
            <a:fillRect/>
          </a:stretch>
        </p:blipFill>
        <p:spPr>
          <a:xfrm>
            <a:off x="1286436" y="3925565"/>
            <a:ext cx="7799294" cy="1741105"/>
          </a:xfrm>
          <a:prstGeom prst="rect">
            <a:avLst/>
          </a:prstGeom>
        </p:spPr>
      </p:pic>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38</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3"/>
          <a:stretch>
            <a:fillRect/>
          </a:stretch>
        </p:blipFill>
        <p:spPr>
          <a:xfrm>
            <a:off x="457200" y="1675129"/>
            <a:ext cx="8292353" cy="1984060"/>
          </a:xfrm>
          <a:prstGeom prst="rect">
            <a:avLst/>
          </a:prstGeom>
        </p:spPr>
      </p:pic>
      <p:sp>
        <p:nvSpPr>
          <p:cNvPr id="6" name="Rounded Rectangle 5">
            <a:extLst>
              <a:ext uri="{FF2B5EF4-FFF2-40B4-BE49-F238E27FC236}">
                <a16:creationId xmlns:a16="http://schemas.microsoft.com/office/drawing/2014/main" id="{5402EEA6-6875-FD4D-A9E6-9CBF07076084}"/>
              </a:ext>
            </a:extLst>
          </p:cNvPr>
          <p:cNvSpPr/>
          <p:nvPr/>
        </p:nvSpPr>
        <p:spPr>
          <a:xfrm>
            <a:off x="672311" y="2688175"/>
            <a:ext cx="8014489" cy="39568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D59A6CF-77CB-7B40-9426-53BB2C30B588}"/>
              </a:ext>
            </a:extLst>
          </p:cNvPr>
          <p:cNvSpPr/>
          <p:nvPr/>
        </p:nvSpPr>
        <p:spPr>
          <a:xfrm>
            <a:off x="3361765" y="4389688"/>
            <a:ext cx="600636" cy="3974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BC2814-EE7C-CF45-B958-1B0B6258EC5F}"/>
              </a:ext>
            </a:extLst>
          </p:cNvPr>
          <p:cNvSpPr/>
          <p:nvPr/>
        </p:nvSpPr>
        <p:spPr>
          <a:xfrm>
            <a:off x="3299010" y="4724398"/>
            <a:ext cx="1667434" cy="4819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A5195E0-6968-D84F-B99A-C44503BE6790}"/>
              </a:ext>
            </a:extLst>
          </p:cNvPr>
          <p:cNvSpPr/>
          <p:nvPr/>
        </p:nvSpPr>
        <p:spPr>
          <a:xfrm>
            <a:off x="1286436" y="5215336"/>
            <a:ext cx="7799294" cy="4513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231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E421BC-8727-854C-8994-0D35E329512B}"/>
              </a:ext>
            </a:extLst>
          </p:cNvPr>
          <p:cNvPicPr>
            <a:picLocks noChangeAspect="1"/>
          </p:cNvPicPr>
          <p:nvPr/>
        </p:nvPicPr>
        <p:blipFill>
          <a:blip r:embed="rId2"/>
          <a:stretch>
            <a:fillRect/>
          </a:stretch>
        </p:blipFill>
        <p:spPr>
          <a:xfrm>
            <a:off x="1281953" y="3969620"/>
            <a:ext cx="5567082" cy="1723929"/>
          </a:xfrm>
          <a:prstGeom prst="rect">
            <a:avLst/>
          </a:prstGeom>
        </p:spPr>
      </p:pic>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39</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3"/>
          <a:stretch>
            <a:fillRect/>
          </a:stretch>
        </p:blipFill>
        <p:spPr>
          <a:xfrm>
            <a:off x="457200" y="1675129"/>
            <a:ext cx="8292353" cy="1984060"/>
          </a:xfrm>
          <a:prstGeom prst="rect">
            <a:avLst/>
          </a:prstGeom>
        </p:spPr>
      </p:pic>
      <p:sp>
        <p:nvSpPr>
          <p:cNvPr id="6" name="Rounded Rectangle 5">
            <a:extLst>
              <a:ext uri="{FF2B5EF4-FFF2-40B4-BE49-F238E27FC236}">
                <a16:creationId xmlns:a16="http://schemas.microsoft.com/office/drawing/2014/main" id="{5402EEA6-6875-FD4D-A9E6-9CBF07076084}"/>
              </a:ext>
            </a:extLst>
          </p:cNvPr>
          <p:cNvSpPr/>
          <p:nvPr/>
        </p:nvSpPr>
        <p:spPr>
          <a:xfrm>
            <a:off x="672311" y="3010905"/>
            <a:ext cx="8014489" cy="39568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D59A6CF-77CB-7B40-9426-53BB2C30B588}"/>
              </a:ext>
            </a:extLst>
          </p:cNvPr>
          <p:cNvSpPr/>
          <p:nvPr/>
        </p:nvSpPr>
        <p:spPr>
          <a:xfrm>
            <a:off x="3361765" y="4389688"/>
            <a:ext cx="600636" cy="3974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BC2814-EE7C-CF45-B958-1B0B6258EC5F}"/>
              </a:ext>
            </a:extLst>
          </p:cNvPr>
          <p:cNvSpPr/>
          <p:nvPr/>
        </p:nvSpPr>
        <p:spPr>
          <a:xfrm>
            <a:off x="3299010" y="4814047"/>
            <a:ext cx="1667434" cy="464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A5195E0-6968-D84F-B99A-C44503BE6790}"/>
              </a:ext>
            </a:extLst>
          </p:cNvPr>
          <p:cNvSpPr/>
          <p:nvPr/>
        </p:nvSpPr>
        <p:spPr>
          <a:xfrm>
            <a:off x="1286436" y="5278091"/>
            <a:ext cx="7799294" cy="4513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874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read a book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100" y="1614170"/>
            <a:ext cx="3733800" cy="5018548"/>
          </a:xfrm>
          <a:prstGeom prst="rect">
            <a:avLst/>
          </a:prstGeom>
        </p:spPr>
      </p:pic>
      <p:sp>
        <p:nvSpPr>
          <p:cNvPr id="3" name="Slide Number Placeholder 2"/>
          <p:cNvSpPr>
            <a:spLocks noGrp="1"/>
          </p:cNvSpPr>
          <p:nvPr>
            <p:ph type="sldNum" sz="quarter" idx="12"/>
          </p:nvPr>
        </p:nvSpPr>
        <p:spPr/>
        <p:txBody>
          <a:bodyPr/>
          <a:lstStyle/>
          <a:p>
            <a:fld id="{FF5157AA-4A4D-2C48-B0F6-C526C028AE97}" type="slidenum">
              <a:rPr lang="en-US" smtClean="0"/>
              <a:t>4</a:t>
            </a:fld>
            <a:endParaRPr lang="en-US"/>
          </a:p>
        </p:txBody>
      </p:sp>
    </p:spTree>
    <p:extLst>
      <p:ext uri="{BB962C8B-B14F-4D97-AF65-F5344CB8AC3E}">
        <p14:creationId xmlns:p14="http://schemas.microsoft.com/office/powerpoint/2010/main" val="816169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E6B4E-946E-18F1-8805-92293ACFAB27}"/>
              </a:ext>
            </a:extLst>
          </p:cNvPr>
          <p:cNvSpPr>
            <a:spLocks noGrp="1"/>
          </p:cNvSpPr>
          <p:nvPr>
            <p:ph type="title"/>
          </p:nvPr>
        </p:nvSpPr>
        <p:spPr/>
        <p:txBody>
          <a:bodyPr/>
          <a:lstStyle/>
          <a:p>
            <a:r>
              <a:rPr lang="en-US" dirty="0"/>
              <a:t>Explainability</a:t>
            </a:r>
          </a:p>
        </p:txBody>
      </p:sp>
      <p:sp>
        <p:nvSpPr>
          <p:cNvPr id="4" name="Content Placeholder 3">
            <a:extLst>
              <a:ext uri="{FF2B5EF4-FFF2-40B4-BE49-F238E27FC236}">
                <a16:creationId xmlns:a16="http://schemas.microsoft.com/office/drawing/2014/main" id="{B7FB9010-762F-38EB-0F5F-B70C07DAEE2A}"/>
              </a:ext>
            </a:extLst>
          </p:cNvPr>
          <p:cNvSpPr>
            <a:spLocks noGrp="1"/>
          </p:cNvSpPr>
          <p:nvPr>
            <p:ph idx="1"/>
          </p:nvPr>
        </p:nvSpPr>
        <p:spPr/>
        <p:txBody>
          <a:bodyPr/>
          <a:lstStyle/>
          <a:p>
            <a:r>
              <a:rPr lang="en-US" dirty="0">
                <a:solidFill>
                  <a:schemeClr val="tx2"/>
                </a:solidFill>
              </a:rPr>
              <a:t>Now that we have a trained model, how would you manually inspect it to understand what was learned?</a:t>
            </a:r>
          </a:p>
        </p:txBody>
      </p:sp>
      <p:sp>
        <p:nvSpPr>
          <p:cNvPr id="3" name="Slide Number Placeholder 2">
            <a:extLst>
              <a:ext uri="{FF2B5EF4-FFF2-40B4-BE49-F238E27FC236}">
                <a16:creationId xmlns:a16="http://schemas.microsoft.com/office/drawing/2014/main" id="{8F49D133-D361-F5F8-4DEE-7831EF1D169D}"/>
              </a:ext>
            </a:extLst>
          </p:cNvPr>
          <p:cNvSpPr>
            <a:spLocks noGrp="1"/>
          </p:cNvSpPr>
          <p:nvPr>
            <p:ph type="sldNum" sz="quarter" idx="12"/>
          </p:nvPr>
        </p:nvSpPr>
        <p:spPr/>
        <p:txBody>
          <a:bodyPr/>
          <a:lstStyle/>
          <a:p>
            <a:fld id="{FF5157AA-4A4D-2C48-B0F6-C526C028AE97}" type="slidenum">
              <a:rPr lang="en-US" smtClean="0"/>
              <a:t>40</a:t>
            </a:fld>
            <a:endParaRPr lang="en-US"/>
          </a:p>
        </p:txBody>
      </p:sp>
    </p:spTree>
    <p:extLst>
      <p:ext uri="{BB962C8B-B14F-4D97-AF65-F5344CB8AC3E}">
        <p14:creationId xmlns:p14="http://schemas.microsoft.com/office/powerpoint/2010/main" val="724692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3B93-5447-4A4A-A836-677F34D5F2EF}"/>
              </a:ext>
            </a:extLst>
          </p:cNvPr>
          <p:cNvSpPr>
            <a:spLocks noGrp="1"/>
          </p:cNvSpPr>
          <p:nvPr>
            <p:ph type="title"/>
          </p:nvPr>
        </p:nvSpPr>
        <p:spPr/>
        <p:txBody>
          <a:bodyPr>
            <a:normAutofit fontScale="90000"/>
          </a:bodyPr>
          <a:lstStyle/>
          <a:p>
            <a:r>
              <a:rPr lang="en-US" dirty="0"/>
              <a:t>But why do we need that bias term?</a:t>
            </a:r>
          </a:p>
        </p:txBody>
      </p:sp>
      <p:sp>
        <p:nvSpPr>
          <p:cNvPr id="4" name="Content Placeholder 3">
            <a:extLst>
              <a:ext uri="{FF2B5EF4-FFF2-40B4-BE49-F238E27FC236}">
                <a16:creationId xmlns:a16="http://schemas.microsoft.com/office/drawing/2014/main" id="{FD0D23BC-8B57-3C4A-9B7B-F3B065B3A662}"/>
              </a:ext>
            </a:extLst>
          </p:cNvPr>
          <p:cNvSpPr>
            <a:spLocks noGrp="1"/>
          </p:cNvSpPr>
          <p:nvPr>
            <p:ph idx="1"/>
          </p:nvPr>
        </p:nvSpPr>
        <p:spPr/>
        <p:txBody>
          <a:bodyPr/>
          <a:lstStyle/>
          <a:p>
            <a:r>
              <a:rPr lang="en-US" dirty="0"/>
              <a:t>In some cases the perceptron cannot learn without a bias term.</a:t>
            </a:r>
          </a:p>
          <a:p>
            <a:r>
              <a:rPr lang="en-US" dirty="0"/>
              <a:t>Let’s see an example</a:t>
            </a:r>
          </a:p>
        </p:txBody>
      </p:sp>
      <p:sp>
        <p:nvSpPr>
          <p:cNvPr id="3" name="Slide Number Placeholder 2">
            <a:extLst>
              <a:ext uri="{FF2B5EF4-FFF2-40B4-BE49-F238E27FC236}">
                <a16:creationId xmlns:a16="http://schemas.microsoft.com/office/drawing/2014/main" id="{CD4C880E-19A4-C94F-9AF4-0D88D276D846}"/>
              </a:ext>
            </a:extLst>
          </p:cNvPr>
          <p:cNvSpPr>
            <a:spLocks noGrp="1"/>
          </p:cNvSpPr>
          <p:nvPr>
            <p:ph type="sldNum" sz="quarter" idx="12"/>
          </p:nvPr>
        </p:nvSpPr>
        <p:spPr/>
        <p:txBody>
          <a:bodyPr/>
          <a:lstStyle/>
          <a:p>
            <a:fld id="{FF5157AA-4A4D-2C48-B0F6-C526C028AE97}" type="slidenum">
              <a:rPr lang="en-US" smtClean="0"/>
              <a:t>41</a:t>
            </a:fld>
            <a:endParaRPr lang="en-US"/>
          </a:p>
        </p:txBody>
      </p:sp>
    </p:spTree>
    <p:extLst>
      <p:ext uri="{BB962C8B-B14F-4D97-AF65-F5344CB8AC3E}">
        <p14:creationId xmlns:p14="http://schemas.microsoft.com/office/powerpoint/2010/main" val="2502854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1CEF2-B545-E24E-B1C4-90389126CAC1}"/>
              </a:ext>
            </a:extLst>
          </p:cNvPr>
          <p:cNvSpPr>
            <a:spLocks noGrp="1"/>
          </p:cNvSpPr>
          <p:nvPr>
            <p:ph type="title"/>
          </p:nvPr>
        </p:nvSpPr>
        <p:spPr/>
        <p:txBody>
          <a:bodyPr>
            <a:normAutofit fontScale="90000"/>
          </a:bodyPr>
          <a:lstStyle/>
          <a:p>
            <a:r>
              <a:rPr lang="en-US" dirty="0"/>
              <a:t>But why do we need that bias term?</a:t>
            </a:r>
          </a:p>
        </p:txBody>
      </p:sp>
      <p:sp>
        <p:nvSpPr>
          <p:cNvPr id="7" name="Content Placeholder 6">
            <a:extLst>
              <a:ext uri="{FF2B5EF4-FFF2-40B4-BE49-F238E27FC236}">
                <a16:creationId xmlns:a16="http://schemas.microsoft.com/office/drawing/2014/main" id="{6BB66AD8-0DD3-AB46-B5B1-D72C7BA838F0}"/>
              </a:ext>
            </a:extLst>
          </p:cNvPr>
          <p:cNvSpPr>
            <a:spLocks noGrp="1"/>
          </p:cNvSpPr>
          <p:nvPr>
            <p:ph idx="1"/>
          </p:nvPr>
        </p:nvSpPr>
        <p:spPr>
          <a:xfrm>
            <a:off x="457200" y="3922915"/>
            <a:ext cx="8229600" cy="2203248"/>
          </a:xfrm>
        </p:spPr>
        <p:txBody>
          <a:bodyPr>
            <a:normAutofit fontScale="70000" lnSpcReduction="20000"/>
          </a:bodyPr>
          <a:lstStyle/>
          <a:p>
            <a:r>
              <a:rPr lang="en-US" dirty="0"/>
              <a:t>After 4 passes (epochs) over this training data, the learned parameters are:</a:t>
            </a:r>
          </a:p>
          <a:p>
            <a:pPr lvl="1"/>
            <a:r>
              <a:rPr lang="en-US" b="1" dirty="0"/>
              <a:t>w</a:t>
            </a:r>
            <a:r>
              <a:rPr lang="en-US" dirty="0"/>
              <a:t> = (2)</a:t>
            </a:r>
          </a:p>
          <a:p>
            <a:pPr lvl="1"/>
            <a:r>
              <a:rPr lang="en-US" dirty="0"/>
              <a:t>b = -4</a:t>
            </a:r>
          </a:p>
          <a:p>
            <a:pPr lvl="1"/>
            <a:r>
              <a:rPr lang="en-US" dirty="0"/>
              <a:t>Decision: 2</a:t>
            </a:r>
            <a:r>
              <a:rPr lang="en-US" b="1" dirty="0"/>
              <a:t>x</a:t>
            </a:r>
            <a:r>
              <a:rPr lang="en-US" dirty="0"/>
              <a:t> – 4 &gt; 0</a:t>
            </a:r>
          </a:p>
          <a:p>
            <a:r>
              <a:rPr lang="en-US" dirty="0"/>
              <a:t>That is, a review must have at least three positive words to receive a positive label </a:t>
            </a:r>
          </a:p>
        </p:txBody>
      </p:sp>
      <p:sp>
        <p:nvSpPr>
          <p:cNvPr id="4" name="Slide Number Placeholder 3">
            <a:extLst>
              <a:ext uri="{FF2B5EF4-FFF2-40B4-BE49-F238E27FC236}">
                <a16:creationId xmlns:a16="http://schemas.microsoft.com/office/drawing/2014/main" id="{9BEAF273-24EF-C840-9ACD-3ED07FC84225}"/>
              </a:ext>
            </a:extLst>
          </p:cNvPr>
          <p:cNvSpPr>
            <a:spLocks noGrp="1"/>
          </p:cNvSpPr>
          <p:nvPr>
            <p:ph type="sldNum" sz="quarter" idx="12"/>
          </p:nvPr>
        </p:nvSpPr>
        <p:spPr/>
        <p:txBody>
          <a:bodyPr/>
          <a:lstStyle/>
          <a:p>
            <a:fld id="{FF5157AA-4A4D-2C48-B0F6-C526C028AE97}" type="slidenum">
              <a:rPr lang="en-US" smtClean="0"/>
              <a:t>42</a:t>
            </a:fld>
            <a:endParaRPr lang="en-US"/>
          </a:p>
        </p:txBody>
      </p:sp>
      <p:pic>
        <p:nvPicPr>
          <p:cNvPr id="6" name="Picture 5">
            <a:extLst>
              <a:ext uri="{FF2B5EF4-FFF2-40B4-BE49-F238E27FC236}">
                <a16:creationId xmlns:a16="http://schemas.microsoft.com/office/drawing/2014/main" id="{DAE0F9D3-8F66-1E48-8550-4E802211D21A}"/>
              </a:ext>
            </a:extLst>
          </p:cNvPr>
          <p:cNvPicPr>
            <a:picLocks noChangeAspect="1"/>
          </p:cNvPicPr>
          <p:nvPr/>
        </p:nvPicPr>
        <p:blipFill>
          <a:blip r:embed="rId2"/>
          <a:stretch>
            <a:fillRect/>
          </a:stretch>
        </p:blipFill>
        <p:spPr>
          <a:xfrm>
            <a:off x="1963271" y="1731067"/>
            <a:ext cx="5369859" cy="1878419"/>
          </a:xfrm>
          <a:prstGeom prst="rect">
            <a:avLst/>
          </a:prstGeom>
        </p:spPr>
      </p:pic>
    </p:spTree>
    <p:extLst>
      <p:ext uri="{BB962C8B-B14F-4D97-AF65-F5344CB8AC3E}">
        <p14:creationId xmlns:p14="http://schemas.microsoft.com/office/powerpoint/2010/main" val="242751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B14B-DFB1-AF49-6419-D7F75058AA70}"/>
              </a:ext>
            </a:extLst>
          </p:cNvPr>
          <p:cNvSpPr>
            <a:spLocks noGrp="1"/>
          </p:cNvSpPr>
          <p:nvPr>
            <p:ph type="title"/>
          </p:nvPr>
        </p:nvSpPr>
        <p:spPr/>
        <p:txBody>
          <a:bodyPr/>
          <a:lstStyle/>
          <a:p>
            <a:r>
              <a:rPr lang="en-US" dirty="0"/>
              <a:t>Visualizing the decision boundary</a:t>
            </a:r>
          </a:p>
        </p:txBody>
      </p:sp>
      <p:sp>
        <p:nvSpPr>
          <p:cNvPr id="3" name="Slide Number Placeholder 2">
            <a:extLst>
              <a:ext uri="{FF2B5EF4-FFF2-40B4-BE49-F238E27FC236}">
                <a16:creationId xmlns:a16="http://schemas.microsoft.com/office/drawing/2014/main" id="{1EDFECF3-764F-121D-6C87-0879D67D615E}"/>
              </a:ext>
            </a:extLst>
          </p:cNvPr>
          <p:cNvSpPr>
            <a:spLocks noGrp="1"/>
          </p:cNvSpPr>
          <p:nvPr>
            <p:ph type="sldNum" sz="quarter" idx="12"/>
          </p:nvPr>
        </p:nvSpPr>
        <p:spPr/>
        <p:txBody>
          <a:bodyPr/>
          <a:lstStyle/>
          <a:p>
            <a:fld id="{FF5157AA-4A4D-2C48-B0F6-C526C028AE97}" type="slidenum">
              <a:rPr lang="en-US" smtClean="0"/>
              <a:t>43</a:t>
            </a:fld>
            <a:endParaRPr lang="en-US"/>
          </a:p>
        </p:txBody>
      </p:sp>
      <p:pic>
        <p:nvPicPr>
          <p:cNvPr id="7" name="Picture 6" descr="A graph on a piece of paper&#10;&#10;Description automatically generated">
            <a:extLst>
              <a:ext uri="{FF2B5EF4-FFF2-40B4-BE49-F238E27FC236}">
                <a16:creationId xmlns:a16="http://schemas.microsoft.com/office/drawing/2014/main" id="{45D82B8A-BA48-133B-EE03-575BF7EF7187}"/>
              </a:ext>
            </a:extLst>
          </p:cNvPr>
          <p:cNvPicPr>
            <a:picLocks noChangeAspect="1"/>
          </p:cNvPicPr>
          <p:nvPr/>
        </p:nvPicPr>
        <p:blipFill>
          <a:blip r:embed="rId2"/>
          <a:stretch>
            <a:fillRect/>
          </a:stretch>
        </p:blipFill>
        <p:spPr>
          <a:xfrm>
            <a:off x="2273732" y="1580762"/>
            <a:ext cx="4596536" cy="5196468"/>
          </a:xfrm>
          <a:prstGeom prst="rect">
            <a:avLst/>
          </a:prstGeom>
        </p:spPr>
      </p:pic>
    </p:spTree>
    <p:extLst>
      <p:ext uri="{BB962C8B-B14F-4D97-AF65-F5344CB8AC3E}">
        <p14:creationId xmlns:p14="http://schemas.microsoft.com/office/powerpoint/2010/main" val="5359205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FFB5-A5D6-9C44-8E58-DD73C6686ABF}"/>
              </a:ext>
            </a:extLst>
          </p:cNvPr>
          <p:cNvSpPr>
            <a:spLocks noGrp="1"/>
          </p:cNvSpPr>
          <p:nvPr>
            <p:ph type="title"/>
          </p:nvPr>
        </p:nvSpPr>
        <p:spPr/>
        <p:txBody>
          <a:bodyPr/>
          <a:lstStyle/>
          <a:p>
            <a:r>
              <a:rPr lang="en-US" dirty="0"/>
              <a:t>Visualizing the perceptron learning</a:t>
            </a:r>
          </a:p>
        </p:txBody>
      </p:sp>
      <p:sp>
        <p:nvSpPr>
          <p:cNvPr id="4" name="Slide Number Placeholder 3">
            <a:extLst>
              <a:ext uri="{FF2B5EF4-FFF2-40B4-BE49-F238E27FC236}">
                <a16:creationId xmlns:a16="http://schemas.microsoft.com/office/drawing/2014/main" id="{33541515-F795-7E4F-A4AE-FB380FFD2631}"/>
              </a:ext>
            </a:extLst>
          </p:cNvPr>
          <p:cNvSpPr>
            <a:spLocks noGrp="1"/>
          </p:cNvSpPr>
          <p:nvPr>
            <p:ph type="sldNum" sz="quarter" idx="12"/>
          </p:nvPr>
        </p:nvSpPr>
        <p:spPr/>
        <p:txBody>
          <a:bodyPr/>
          <a:lstStyle/>
          <a:p>
            <a:fld id="{FF5157AA-4A4D-2C48-B0F6-C526C028AE97}" type="slidenum">
              <a:rPr lang="en-US" smtClean="0"/>
              <a:t>44</a:t>
            </a:fld>
            <a:endParaRPr lang="en-US"/>
          </a:p>
        </p:txBody>
      </p:sp>
      <p:pic>
        <p:nvPicPr>
          <p:cNvPr id="6" name="Picture 5">
            <a:extLst>
              <a:ext uri="{FF2B5EF4-FFF2-40B4-BE49-F238E27FC236}">
                <a16:creationId xmlns:a16="http://schemas.microsoft.com/office/drawing/2014/main" id="{5FF91627-9946-DC4A-8E49-A6829DA7B15F}"/>
              </a:ext>
            </a:extLst>
          </p:cNvPr>
          <p:cNvPicPr>
            <a:picLocks noChangeAspect="1"/>
          </p:cNvPicPr>
          <p:nvPr/>
        </p:nvPicPr>
        <p:blipFill>
          <a:blip r:embed="rId2"/>
          <a:stretch>
            <a:fillRect/>
          </a:stretch>
        </p:blipFill>
        <p:spPr>
          <a:xfrm>
            <a:off x="887506" y="1842008"/>
            <a:ext cx="7171765" cy="4612806"/>
          </a:xfrm>
          <a:prstGeom prst="rect">
            <a:avLst/>
          </a:prstGeom>
        </p:spPr>
      </p:pic>
      <p:sp>
        <p:nvSpPr>
          <p:cNvPr id="7" name="Rounded Rectangular Callout 6">
            <a:extLst>
              <a:ext uri="{FF2B5EF4-FFF2-40B4-BE49-F238E27FC236}">
                <a16:creationId xmlns:a16="http://schemas.microsoft.com/office/drawing/2014/main" id="{F2019CDB-79FB-C74A-BC74-81AB99260B56}"/>
              </a:ext>
            </a:extLst>
          </p:cNvPr>
          <p:cNvSpPr/>
          <p:nvPr/>
        </p:nvSpPr>
        <p:spPr>
          <a:xfrm>
            <a:off x="457200" y="1575347"/>
            <a:ext cx="6221506" cy="603077"/>
          </a:xfrm>
          <a:prstGeom prst="wedgeRoundRectCallout">
            <a:avLst>
              <a:gd name="adj1" fmla="val 9158"/>
              <a:gd name="adj2" fmla="val 9156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lang="en-US" dirty="0"/>
              <a:t>In general, this line is a hyper plane. Classifiers whose decision boundary is a hyper plane are </a:t>
            </a:r>
            <a:r>
              <a:rPr lang="en-US" b="1" dirty="0"/>
              <a:t>linear classifiers.</a:t>
            </a:r>
          </a:p>
        </p:txBody>
      </p:sp>
    </p:spTree>
    <p:extLst>
      <p:ext uri="{BB962C8B-B14F-4D97-AF65-F5344CB8AC3E}">
        <p14:creationId xmlns:p14="http://schemas.microsoft.com/office/powerpoint/2010/main" val="291454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61E130-10EF-0A4B-B59B-67810244C34D}"/>
              </a:ext>
            </a:extLst>
          </p:cNvPr>
          <p:cNvSpPr>
            <a:spLocks noGrp="1"/>
          </p:cNvSpPr>
          <p:nvPr>
            <p:ph type="title"/>
          </p:nvPr>
        </p:nvSpPr>
        <p:spPr>
          <a:xfrm>
            <a:off x="722313" y="4406900"/>
            <a:ext cx="7772400" cy="1362075"/>
          </a:xfrm>
        </p:spPr>
        <p:txBody>
          <a:bodyPr/>
          <a:lstStyle/>
          <a:p>
            <a:r>
              <a:rPr lang="en-US" dirty="0"/>
              <a:t>Voting perceptron</a:t>
            </a:r>
          </a:p>
        </p:txBody>
      </p:sp>
      <p:sp>
        <p:nvSpPr>
          <p:cNvPr id="6" name="Text Placeholder 5">
            <a:extLst>
              <a:ext uri="{FF2B5EF4-FFF2-40B4-BE49-F238E27FC236}">
                <a16:creationId xmlns:a16="http://schemas.microsoft.com/office/drawing/2014/main" id="{5193B0E6-79DF-6C4A-AB02-FDE8919DC2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50214C-CA49-FF4A-9BD4-6C3106770C0E}"/>
              </a:ext>
            </a:extLst>
          </p:cNvPr>
          <p:cNvSpPr>
            <a:spLocks noGrp="1"/>
          </p:cNvSpPr>
          <p:nvPr>
            <p:ph type="sldNum" sz="quarter" idx="12"/>
          </p:nvPr>
        </p:nvSpPr>
        <p:spPr/>
        <p:txBody>
          <a:bodyPr/>
          <a:lstStyle/>
          <a:p>
            <a:fld id="{FF5157AA-4A4D-2C48-B0F6-C526C028AE97}" type="slidenum">
              <a:rPr lang="en-US" smtClean="0"/>
              <a:t>45</a:t>
            </a:fld>
            <a:endParaRPr lang="en-US"/>
          </a:p>
        </p:txBody>
      </p:sp>
      <p:sp>
        <p:nvSpPr>
          <p:cNvPr id="2" name="TextBox 1">
            <a:extLst>
              <a:ext uri="{FF2B5EF4-FFF2-40B4-BE49-F238E27FC236}">
                <a16:creationId xmlns:a16="http://schemas.microsoft.com/office/drawing/2014/main" id="{41A6AB71-F4E3-E546-8594-F52A75C0DAA7}"/>
              </a:ext>
            </a:extLst>
          </p:cNvPr>
          <p:cNvSpPr txBox="1"/>
          <p:nvPr/>
        </p:nvSpPr>
        <p:spPr>
          <a:xfrm>
            <a:off x="722313" y="4997302"/>
            <a:ext cx="4123245" cy="369332"/>
          </a:xfrm>
          <a:prstGeom prst="rect">
            <a:avLst/>
          </a:prstGeom>
          <a:noFill/>
        </p:spPr>
        <p:txBody>
          <a:bodyPr wrap="none" rtlCol="0">
            <a:spAutoFit/>
          </a:bodyPr>
          <a:lstStyle/>
          <a:p>
            <a:r>
              <a:rPr lang="en-US" dirty="0"/>
              <a:t>(how do we make the perceptron better?)</a:t>
            </a:r>
          </a:p>
        </p:txBody>
      </p:sp>
    </p:spTree>
    <p:extLst>
      <p:ext uri="{BB962C8B-B14F-4D97-AF65-F5344CB8AC3E}">
        <p14:creationId xmlns:p14="http://schemas.microsoft.com/office/powerpoint/2010/main" val="3465218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F75AF9-D5E2-B64A-8C93-376B45B07474}"/>
              </a:ext>
            </a:extLst>
          </p:cNvPr>
          <p:cNvSpPr>
            <a:spLocks noGrp="1"/>
          </p:cNvSpPr>
          <p:nvPr>
            <p:ph type="title"/>
          </p:nvPr>
        </p:nvSpPr>
        <p:spPr/>
        <p:txBody>
          <a:bodyPr/>
          <a:lstStyle/>
          <a:p>
            <a:r>
              <a:rPr lang="en-US" dirty="0"/>
              <a:t>Wisdom of the crowds</a:t>
            </a:r>
          </a:p>
        </p:txBody>
      </p:sp>
      <p:sp>
        <p:nvSpPr>
          <p:cNvPr id="4" name="Slide Number Placeholder 3">
            <a:extLst>
              <a:ext uri="{FF2B5EF4-FFF2-40B4-BE49-F238E27FC236}">
                <a16:creationId xmlns:a16="http://schemas.microsoft.com/office/drawing/2014/main" id="{1A854766-CB60-BF40-B535-7B8466C354A6}"/>
              </a:ext>
            </a:extLst>
          </p:cNvPr>
          <p:cNvSpPr>
            <a:spLocks noGrp="1"/>
          </p:cNvSpPr>
          <p:nvPr>
            <p:ph type="sldNum" sz="quarter" idx="12"/>
          </p:nvPr>
        </p:nvSpPr>
        <p:spPr/>
        <p:txBody>
          <a:bodyPr/>
          <a:lstStyle/>
          <a:p>
            <a:fld id="{FF5157AA-4A4D-2C48-B0F6-C526C028AE97}" type="slidenum">
              <a:rPr lang="en-US" smtClean="0"/>
              <a:t>46</a:t>
            </a:fld>
            <a:endParaRPr lang="en-US"/>
          </a:p>
        </p:txBody>
      </p:sp>
      <p:pic>
        <p:nvPicPr>
          <p:cNvPr id="7" name="Picture 6">
            <a:extLst>
              <a:ext uri="{FF2B5EF4-FFF2-40B4-BE49-F238E27FC236}">
                <a16:creationId xmlns:a16="http://schemas.microsoft.com/office/drawing/2014/main" id="{F8544959-0CFC-7B44-AB8F-F53E071DE364}"/>
              </a:ext>
            </a:extLst>
          </p:cNvPr>
          <p:cNvPicPr>
            <a:picLocks noChangeAspect="1"/>
          </p:cNvPicPr>
          <p:nvPr/>
        </p:nvPicPr>
        <p:blipFill>
          <a:blip r:embed="rId2"/>
          <a:stretch>
            <a:fillRect/>
          </a:stretch>
        </p:blipFill>
        <p:spPr>
          <a:xfrm>
            <a:off x="709705" y="1719729"/>
            <a:ext cx="2794000" cy="2844800"/>
          </a:xfrm>
          <a:prstGeom prst="rect">
            <a:avLst/>
          </a:prstGeom>
        </p:spPr>
      </p:pic>
      <p:pic>
        <p:nvPicPr>
          <p:cNvPr id="9" name="Picture 8">
            <a:extLst>
              <a:ext uri="{FF2B5EF4-FFF2-40B4-BE49-F238E27FC236}">
                <a16:creationId xmlns:a16="http://schemas.microsoft.com/office/drawing/2014/main" id="{813070A8-68E4-2048-BEBC-FDDC44337230}"/>
              </a:ext>
            </a:extLst>
          </p:cNvPr>
          <p:cNvPicPr>
            <a:picLocks noChangeAspect="1"/>
          </p:cNvPicPr>
          <p:nvPr/>
        </p:nvPicPr>
        <p:blipFill>
          <a:blip r:embed="rId3"/>
          <a:stretch>
            <a:fillRect/>
          </a:stretch>
        </p:blipFill>
        <p:spPr>
          <a:xfrm>
            <a:off x="3881718" y="1719729"/>
            <a:ext cx="4668390" cy="2844800"/>
          </a:xfrm>
          <a:prstGeom prst="rect">
            <a:avLst/>
          </a:prstGeom>
        </p:spPr>
      </p:pic>
      <p:sp>
        <p:nvSpPr>
          <p:cNvPr id="10" name="TextBox 9">
            <a:extLst>
              <a:ext uri="{FF2B5EF4-FFF2-40B4-BE49-F238E27FC236}">
                <a16:creationId xmlns:a16="http://schemas.microsoft.com/office/drawing/2014/main" id="{CAD09CB9-AD5F-5F43-BA35-6B9A41AC34EB}"/>
              </a:ext>
            </a:extLst>
          </p:cNvPr>
          <p:cNvSpPr txBox="1"/>
          <p:nvPr/>
        </p:nvSpPr>
        <p:spPr>
          <a:xfrm>
            <a:off x="1201136" y="4564529"/>
            <a:ext cx="1811137" cy="369332"/>
          </a:xfrm>
          <a:prstGeom prst="rect">
            <a:avLst/>
          </a:prstGeom>
          <a:noFill/>
        </p:spPr>
        <p:txBody>
          <a:bodyPr wrap="none" rtlCol="0">
            <a:spAutoFit/>
          </a:bodyPr>
          <a:lstStyle/>
          <a:p>
            <a:r>
              <a:rPr lang="en-US" dirty="0"/>
              <a:t>Sir Francis Galton</a:t>
            </a:r>
          </a:p>
        </p:txBody>
      </p:sp>
      <p:sp>
        <p:nvSpPr>
          <p:cNvPr id="11" name="TextBox 10">
            <a:extLst>
              <a:ext uri="{FF2B5EF4-FFF2-40B4-BE49-F238E27FC236}">
                <a16:creationId xmlns:a16="http://schemas.microsoft.com/office/drawing/2014/main" id="{B864DF0A-F69B-5240-9D3C-B1EEE76AF8F1}"/>
              </a:ext>
            </a:extLst>
          </p:cNvPr>
          <p:cNvSpPr txBox="1"/>
          <p:nvPr/>
        </p:nvSpPr>
        <p:spPr>
          <a:xfrm>
            <a:off x="3881718" y="4749195"/>
            <a:ext cx="4668389" cy="1200329"/>
          </a:xfrm>
          <a:prstGeom prst="rect">
            <a:avLst/>
          </a:prstGeom>
          <a:noFill/>
        </p:spPr>
        <p:txBody>
          <a:bodyPr wrap="square" rtlCol="0">
            <a:spAutoFit/>
          </a:bodyPr>
          <a:lstStyle/>
          <a:p>
            <a:r>
              <a:rPr lang="en-US" dirty="0"/>
              <a:t>Guessing the animal’s weight:</a:t>
            </a:r>
          </a:p>
          <a:p>
            <a:pPr marL="285750" indent="-285750">
              <a:buFont typeface="Arial" panose="020B0604020202020204" pitchFamily="34" charset="0"/>
              <a:buChar char="•"/>
            </a:pPr>
            <a:r>
              <a:rPr lang="en-US" dirty="0"/>
              <a:t>No individual guess was correct;</a:t>
            </a:r>
          </a:p>
          <a:p>
            <a:pPr marL="285750" indent="-285750">
              <a:buFont typeface="Arial" panose="020B0604020202020204" pitchFamily="34" charset="0"/>
              <a:buChar char="•"/>
            </a:pPr>
            <a:r>
              <a:rPr lang="en-US" dirty="0"/>
              <a:t>The average came within a pound or two of the correct weight!</a:t>
            </a:r>
          </a:p>
        </p:txBody>
      </p:sp>
    </p:spTree>
    <p:extLst>
      <p:ext uri="{BB962C8B-B14F-4D97-AF65-F5344CB8AC3E}">
        <p14:creationId xmlns:p14="http://schemas.microsoft.com/office/powerpoint/2010/main" val="4151674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09880-F501-7144-9BB4-694A3AE85DBC}"/>
              </a:ext>
            </a:extLst>
          </p:cNvPr>
          <p:cNvSpPr>
            <a:spLocks noGrp="1"/>
          </p:cNvSpPr>
          <p:nvPr>
            <p:ph type="title"/>
          </p:nvPr>
        </p:nvSpPr>
        <p:spPr/>
        <p:txBody>
          <a:bodyPr/>
          <a:lstStyle/>
          <a:p>
            <a:r>
              <a:rPr lang="en-US" dirty="0"/>
              <a:t>Voting perceptron example</a:t>
            </a:r>
          </a:p>
        </p:txBody>
      </p:sp>
      <p:sp>
        <p:nvSpPr>
          <p:cNvPr id="3" name="Slide Number Placeholder 2">
            <a:extLst>
              <a:ext uri="{FF2B5EF4-FFF2-40B4-BE49-F238E27FC236}">
                <a16:creationId xmlns:a16="http://schemas.microsoft.com/office/drawing/2014/main" id="{D94DC671-E2D8-DC49-BD2D-26D7CC17EC11}"/>
              </a:ext>
            </a:extLst>
          </p:cNvPr>
          <p:cNvSpPr>
            <a:spLocks noGrp="1"/>
          </p:cNvSpPr>
          <p:nvPr>
            <p:ph type="sldNum" sz="quarter" idx="12"/>
          </p:nvPr>
        </p:nvSpPr>
        <p:spPr/>
        <p:txBody>
          <a:bodyPr/>
          <a:lstStyle/>
          <a:p>
            <a:fld id="{FF5157AA-4A4D-2C48-B0F6-C526C028AE97}" type="slidenum">
              <a:rPr lang="en-US" smtClean="0"/>
              <a:t>47</a:t>
            </a:fld>
            <a:endParaRPr lang="en-US"/>
          </a:p>
        </p:txBody>
      </p:sp>
      <p:pic>
        <p:nvPicPr>
          <p:cNvPr id="5" name="Picture 4">
            <a:extLst>
              <a:ext uri="{FF2B5EF4-FFF2-40B4-BE49-F238E27FC236}">
                <a16:creationId xmlns:a16="http://schemas.microsoft.com/office/drawing/2014/main" id="{3540EA31-6EC0-F546-9D98-12711ECC2026}"/>
              </a:ext>
            </a:extLst>
          </p:cNvPr>
          <p:cNvPicPr>
            <a:picLocks noChangeAspect="1"/>
          </p:cNvPicPr>
          <p:nvPr/>
        </p:nvPicPr>
        <p:blipFill>
          <a:blip r:embed="rId2"/>
          <a:stretch>
            <a:fillRect/>
          </a:stretch>
        </p:blipFill>
        <p:spPr>
          <a:xfrm>
            <a:off x="2166908" y="1649506"/>
            <a:ext cx="5184151" cy="4189737"/>
          </a:xfrm>
          <a:prstGeom prst="rect">
            <a:avLst/>
          </a:prstGeom>
        </p:spPr>
      </p:pic>
      <p:sp>
        <p:nvSpPr>
          <p:cNvPr id="6" name="TextBox 5">
            <a:extLst>
              <a:ext uri="{FF2B5EF4-FFF2-40B4-BE49-F238E27FC236}">
                <a16:creationId xmlns:a16="http://schemas.microsoft.com/office/drawing/2014/main" id="{D60670A0-7E85-E34B-915A-EA40D652AC54}"/>
              </a:ext>
            </a:extLst>
          </p:cNvPr>
          <p:cNvSpPr txBox="1"/>
          <p:nvPr/>
        </p:nvSpPr>
        <p:spPr>
          <a:xfrm>
            <a:off x="3089295" y="6417339"/>
            <a:ext cx="3339376" cy="307777"/>
          </a:xfrm>
          <a:prstGeom prst="rect">
            <a:avLst/>
          </a:prstGeom>
          <a:noFill/>
        </p:spPr>
        <p:txBody>
          <a:bodyPr wrap="none" rtlCol="0">
            <a:spAutoFit/>
          </a:bodyPr>
          <a:lstStyle/>
          <a:p>
            <a:r>
              <a:rPr lang="en-US" sz="1400" dirty="0">
                <a:solidFill>
                  <a:schemeClr val="bg1">
                    <a:lumMod val="65000"/>
                  </a:schemeClr>
                </a:solidFill>
              </a:rPr>
              <a:t>Example from Erwin Chan’s Ling 539 course</a:t>
            </a:r>
          </a:p>
        </p:txBody>
      </p:sp>
    </p:spTree>
    <p:extLst>
      <p:ext uri="{BB962C8B-B14F-4D97-AF65-F5344CB8AC3E}">
        <p14:creationId xmlns:p14="http://schemas.microsoft.com/office/powerpoint/2010/main" val="3574753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07C08-FFD3-564D-9D07-7C17B98882F4}"/>
              </a:ext>
            </a:extLst>
          </p:cNvPr>
          <p:cNvSpPr>
            <a:spLocks noGrp="1"/>
          </p:cNvSpPr>
          <p:nvPr>
            <p:ph type="title"/>
          </p:nvPr>
        </p:nvSpPr>
        <p:spPr/>
        <p:txBody>
          <a:bodyPr/>
          <a:lstStyle/>
          <a:p>
            <a:r>
              <a:rPr lang="en-US" dirty="0"/>
              <a:t>What do you observe?</a:t>
            </a:r>
          </a:p>
        </p:txBody>
      </p:sp>
      <p:sp>
        <p:nvSpPr>
          <p:cNvPr id="4" name="Content Placeholder 3">
            <a:extLst>
              <a:ext uri="{FF2B5EF4-FFF2-40B4-BE49-F238E27FC236}">
                <a16:creationId xmlns:a16="http://schemas.microsoft.com/office/drawing/2014/main" id="{7AE03E7C-D9BE-BA44-B2C8-64BAE89DF935}"/>
              </a:ext>
            </a:extLst>
          </p:cNvPr>
          <p:cNvSpPr>
            <a:spLocks noGrp="1"/>
          </p:cNvSpPr>
          <p:nvPr>
            <p:ph idx="1"/>
          </p:nvPr>
        </p:nvSpPr>
        <p:spPr/>
        <p:txBody>
          <a:bodyPr/>
          <a:lstStyle/>
          <a:p>
            <a:r>
              <a:rPr lang="en-US" dirty="0"/>
              <a:t>The voting perceptron performs better than any of the individual models</a:t>
            </a:r>
          </a:p>
          <a:p>
            <a:r>
              <a:rPr lang="en-US" dirty="0"/>
              <a:t>The voting perceptron is a non-linear classifier, i.e., its decision boundary is no longer a line (or a hyper plane in n dimensions)</a:t>
            </a:r>
          </a:p>
          <a:p>
            <a:pPr lvl="1"/>
            <a:r>
              <a:rPr lang="en-US" b="1" dirty="0"/>
              <a:t>Non-linear classifiers are crucial to learn from complex data!</a:t>
            </a:r>
          </a:p>
          <a:p>
            <a:endParaRPr lang="en-US" dirty="0"/>
          </a:p>
        </p:txBody>
      </p:sp>
      <p:sp>
        <p:nvSpPr>
          <p:cNvPr id="3" name="Slide Number Placeholder 2">
            <a:extLst>
              <a:ext uri="{FF2B5EF4-FFF2-40B4-BE49-F238E27FC236}">
                <a16:creationId xmlns:a16="http://schemas.microsoft.com/office/drawing/2014/main" id="{B798E47E-8DAB-7E4B-A134-58E692147D18}"/>
              </a:ext>
            </a:extLst>
          </p:cNvPr>
          <p:cNvSpPr>
            <a:spLocks noGrp="1"/>
          </p:cNvSpPr>
          <p:nvPr>
            <p:ph type="sldNum" sz="quarter" idx="12"/>
          </p:nvPr>
        </p:nvSpPr>
        <p:spPr/>
        <p:txBody>
          <a:bodyPr/>
          <a:lstStyle/>
          <a:p>
            <a:fld id="{FF5157AA-4A4D-2C48-B0F6-C526C028AE97}" type="slidenum">
              <a:rPr lang="en-US" smtClean="0"/>
              <a:t>48</a:t>
            </a:fld>
            <a:endParaRPr lang="en-US"/>
          </a:p>
        </p:txBody>
      </p:sp>
    </p:spTree>
    <p:extLst>
      <p:ext uri="{BB962C8B-B14F-4D97-AF65-F5344CB8AC3E}">
        <p14:creationId xmlns:p14="http://schemas.microsoft.com/office/powerpoint/2010/main" val="330095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01F1D-894A-6F49-94A4-603FDF493935}"/>
              </a:ext>
            </a:extLst>
          </p:cNvPr>
          <p:cNvSpPr>
            <a:spLocks noGrp="1"/>
          </p:cNvSpPr>
          <p:nvPr>
            <p:ph type="title"/>
          </p:nvPr>
        </p:nvSpPr>
        <p:spPr/>
        <p:txBody>
          <a:bodyPr>
            <a:normAutofit fontScale="90000"/>
          </a:bodyPr>
          <a:lstStyle/>
          <a:p>
            <a:r>
              <a:rPr lang="en-US" dirty="0"/>
              <a:t>How would you build a voting perceptron?</a:t>
            </a:r>
          </a:p>
        </p:txBody>
      </p:sp>
      <p:sp>
        <p:nvSpPr>
          <p:cNvPr id="3" name="Content Placeholder 2">
            <a:extLst>
              <a:ext uri="{FF2B5EF4-FFF2-40B4-BE49-F238E27FC236}">
                <a16:creationId xmlns:a16="http://schemas.microsoft.com/office/drawing/2014/main" id="{B87AC68E-2ACD-A54C-AC72-4DCF58175B9E}"/>
              </a:ext>
            </a:extLst>
          </p:cNvPr>
          <p:cNvSpPr>
            <a:spLocks noGrp="1"/>
          </p:cNvSpPr>
          <p:nvPr>
            <p:ph idx="1"/>
          </p:nvPr>
        </p:nvSpPr>
        <p:spPr/>
        <p:txBody>
          <a:bodyPr>
            <a:normAutofit lnSpcReduction="10000"/>
          </a:bodyPr>
          <a:lstStyle/>
          <a:p>
            <a:r>
              <a:rPr lang="en-US" dirty="0"/>
              <a:t>The key issue is how to train multiple perceptron models from the same training data (so we can vote between them)</a:t>
            </a:r>
          </a:p>
          <a:p>
            <a:r>
              <a:rPr lang="en-US" dirty="0"/>
              <a:t>Randomization:</a:t>
            </a:r>
          </a:p>
          <a:p>
            <a:pPr lvl="1"/>
            <a:r>
              <a:rPr lang="en-US" dirty="0"/>
              <a:t>Instead of initializing </a:t>
            </a:r>
            <a:r>
              <a:rPr lang="en-US" b="1" dirty="0"/>
              <a:t>w</a:t>
            </a:r>
            <a:r>
              <a:rPr lang="en-US" dirty="0"/>
              <a:t> and b with 0s, initialize them randomly. Repeat the training process multiple times to train different individual models. Or,</a:t>
            </a:r>
          </a:p>
          <a:p>
            <a:pPr lvl="1"/>
            <a:r>
              <a:rPr lang="en-US" dirty="0"/>
              <a:t>Sample with replacement from the training data to create multiple variants of the training corpus.</a:t>
            </a:r>
          </a:p>
        </p:txBody>
      </p:sp>
      <p:sp>
        <p:nvSpPr>
          <p:cNvPr id="4" name="Slide Number Placeholder 3">
            <a:extLst>
              <a:ext uri="{FF2B5EF4-FFF2-40B4-BE49-F238E27FC236}">
                <a16:creationId xmlns:a16="http://schemas.microsoft.com/office/drawing/2014/main" id="{97B63D35-9D4A-524B-BEF0-4C943D249A13}"/>
              </a:ext>
            </a:extLst>
          </p:cNvPr>
          <p:cNvSpPr>
            <a:spLocks noGrp="1"/>
          </p:cNvSpPr>
          <p:nvPr>
            <p:ph type="sldNum" sz="quarter" idx="12"/>
          </p:nvPr>
        </p:nvSpPr>
        <p:spPr/>
        <p:txBody>
          <a:bodyPr/>
          <a:lstStyle/>
          <a:p>
            <a:fld id="{FF5157AA-4A4D-2C48-B0F6-C526C028AE97}" type="slidenum">
              <a:rPr lang="en-US" smtClean="0"/>
              <a:t>49</a:t>
            </a:fld>
            <a:endParaRPr lang="en-US"/>
          </a:p>
        </p:txBody>
      </p:sp>
      <p:sp>
        <p:nvSpPr>
          <p:cNvPr id="5" name="Rounded Rectangular Callout 4">
            <a:extLst>
              <a:ext uri="{FF2B5EF4-FFF2-40B4-BE49-F238E27FC236}">
                <a16:creationId xmlns:a16="http://schemas.microsoft.com/office/drawing/2014/main" id="{0ECF6C68-E836-474E-B684-81E3CF5A78D0}"/>
              </a:ext>
            </a:extLst>
          </p:cNvPr>
          <p:cNvSpPr/>
          <p:nvPr/>
        </p:nvSpPr>
        <p:spPr>
          <a:xfrm>
            <a:off x="3500583" y="1647825"/>
            <a:ext cx="5186218" cy="1551710"/>
          </a:xfrm>
          <a:prstGeom prst="wedgeRoundRectCallout">
            <a:avLst>
              <a:gd name="adj1" fmla="val -20468"/>
              <a:gd name="adj2" fmla="val 7678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Both of these ideas require repeating the training process multiple times (once per model)!</a:t>
            </a:r>
          </a:p>
        </p:txBody>
      </p:sp>
    </p:spTree>
    <p:extLst>
      <p:ext uri="{BB962C8B-B14F-4D97-AF65-F5344CB8AC3E}">
        <p14:creationId xmlns:p14="http://schemas.microsoft.com/office/powerpoint/2010/main" val="251550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F5157AA-4A4D-2C48-B0F6-C526C028AE97}" type="slidenum">
              <a:rPr lang="en-US" smtClean="0"/>
              <a:t>5</a:t>
            </a:fld>
            <a:endParaRPr lang="en-US"/>
          </a:p>
        </p:txBody>
      </p:sp>
      <p:pic>
        <p:nvPicPr>
          <p:cNvPr id="5" name="Picture 4">
            <a:extLst>
              <a:ext uri="{FF2B5EF4-FFF2-40B4-BE49-F238E27FC236}">
                <a16:creationId xmlns:a16="http://schemas.microsoft.com/office/drawing/2014/main" id="{54AA400A-16A3-414F-B77C-EE9162C4D40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905724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4F18-CA56-EB4B-A5C8-E9278FFA8BA5}"/>
              </a:ext>
            </a:extLst>
          </p:cNvPr>
          <p:cNvSpPr>
            <a:spLocks noGrp="1"/>
          </p:cNvSpPr>
          <p:nvPr>
            <p:ph type="title"/>
          </p:nvPr>
        </p:nvSpPr>
        <p:spPr/>
        <p:txBody>
          <a:bodyPr>
            <a:normAutofit fontScale="90000"/>
          </a:bodyPr>
          <a:lstStyle/>
          <a:p>
            <a:r>
              <a:rPr lang="en-US" dirty="0"/>
              <a:t>How would you build a voting perceptron?</a:t>
            </a:r>
          </a:p>
        </p:txBody>
      </p:sp>
      <p:sp>
        <p:nvSpPr>
          <p:cNvPr id="3" name="Content Placeholder 2">
            <a:extLst>
              <a:ext uri="{FF2B5EF4-FFF2-40B4-BE49-F238E27FC236}">
                <a16:creationId xmlns:a16="http://schemas.microsoft.com/office/drawing/2014/main" id="{7277157A-4169-2E4E-B573-4BF4BDCF2358}"/>
              </a:ext>
            </a:extLst>
          </p:cNvPr>
          <p:cNvSpPr>
            <a:spLocks noGrp="1"/>
          </p:cNvSpPr>
          <p:nvPr>
            <p:ph idx="1"/>
          </p:nvPr>
        </p:nvSpPr>
        <p:spPr/>
        <p:txBody>
          <a:bodyPr>
            <a:normAutofit fontScale="92500" lnSpcReduction="20000"/>
          </a:bodyPr>
          <a:lstStyle/>
          <a:p>
            <a:r>
              <a:rPr lang="en-US" dirty="0"/>
              <a:t>A simpler idea: </a:t>
            </a:r>
          </a:p>
          <a:p>
            <a:pPr lvl="1"/>
            <a:r>
              <a:rPr lang="en-US" dirty="0"/>
              <a:t>Keep track of all </a:t>
            </a:r>
            <a:r>
              <a:rPr lang="en-US" b="1" dirty="0" err="1"/>
              <a:t>w</a:t>
            </a:r>
            <a:r>
              <a:rPr lang="en-US" dirty="0" err="1"/>
              <a:t>s</a:t>
            </a:r>
            <a:r>
              <a:rPr lang="en-US" dirty="0"/>
              <a:t> and </a:t>
            </a:r>
            <a:r>
              <a:rPr lang="en-US" dirty="0" err="1"/>
              <a:t>bs</a:t>
            </a:r>
            <a:r>
              <a:rPr lang="en-US" dirty="0"/>
              <a:t> that are produced during the training of a single perceptron. That is, before changing the b and </a:t>
            </a:r>
            <a:r>
              <a:rPr lang="en-US" b="1" dirty="0"/>
              <a:t>w</a:t>
            </a:r>
            <a:r>
              <a:rPr lang="en-US" dirty="0"/>
              <a:t> parameters in Algorithm 2 (lines 9 and 12), we store the current values (before the change) in a list. </a:t>
            </a:r>
          </a:p>
          <a:p>
            <a:pPr lvl="1"/>
            <a:r>
              <a:rPr lang="en-US" dirty="0"/>
              <a:t>We will have as many individual models at the end as the number of updates during training</a:t>
            </a:r>
          </a:p>
          <a:p>
            <a:pPr lvl="1"/>
            <a:r>
              <a:rPr lang="en-US" dirty="0"/>
              <a:t>We could sort them in descending order of their perceived quality:</a:t>
            </a:r>
          </a:p>
          <a:p>
            <a:pPr lvl="2"/>
            <a:r>
              <a:rPr lang="en-US" dirty="0"/>
              <a:t>The more iterations a specific b and </a:t>
            </a:r>
            <a:r>
              <a:rPr lang="en-US" b="1" dirty="0"/>
              <a:t>w</a:t>
            </a:r>
            <a:r>
              <a:rPr lang="en-US" dirty="0"/>
              <a:t> combination “survived” in training, the better the quality of this classifier is likely to be. </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8EF3F3B7-54FD-A34C-8797-42DB1518F867}"/>
              </a:ext>
            </a:extLst>
          </p:cNvPr>
          <p:cNvSpPr>
            <a:spLocks noGrp="1"/>
          </p:cNvSpPr>
          <p:nvPr>
            <p:ph type="sldNum" sz="quarter" idx="12"/>
          </p:nvPr>
        </p:nvSpPr>
        <p:spPr/>
        <p:txBody>
          <a:bodyPr/>
          <a:lstStyle/>
          <a:p>
            <a:fld id="{FF5157AA-4A4D-2C48-B0F6-C526C028AE97}" type="slidenum">
              <a:rPr lang="en-US" smtClean="0"/>
              <a:t>50</a:t>
            </a:fld>
            <a:endParaRPr lang="en-US"/>
          </a:p>
        </p:txBody>
      </p:sp>
    </p:spTree>
    <p:extLst>
      <p:ext uri="{BB962C8B-B14F-4D97-AF65-F5344CB8AC3E}">
        <p14:creationId xmlns:p14="http://schemas.microsoft.com/office/powerpoint/2010/main" val="15341997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9EF9-57AB-954F-8267-64AAFA18C8EC}"/>
              </a:ext>
            </a:extLst>
          </p:cNvPr>
          <p:cNvSpPr>
            <a:spLocks noGrp="1"/>
          </p:cNvSpPr>
          <p:nvPr>
            <p:ph type="title"/>
          </p:nvPr>
        </p:nvSpPr>
        <p:spPr/>
        <p:txBody>
          <a:bodyPr>
            <a:normAutofit fontScale="90000"/>
          </a:bodyPr>
          <a:lstStyle/>
          <a:p>
            <a:r>
              <a:rPr lang="en-US" dirty="0"/>
              <a:t>Main drawback of the voting perceptron</a:t>
            </a:r>
          </a:p>
        </p:txBody>
      </p:sp>
      <p:sp>
        <p:nvSpPr>
          <p:cNvPr id="3" name="Content Placeholder 2">
            <a:extLst>
              <a:ext uri="{FF2B5EF4-FFF2-40B4-BE49-F238E27FC236}">
                <a16:creationId xmlns:a16="http://schemas.microsoft.com/office/drawing/2014/main" id="{6E22440E-3F92-3248-B368-07956DA484CB}"/>
              </a:ext>
            </a:extLst>
          </p:cNvPr>
          <p:cNvSpPr>
            <a:spLocks noGrp="1"/>
          </p:cNvSpPr>
          <p:nvPr>
            <p:ph idx="1"/>
          </p:nvPr>
        </p:nvSpPr>
        <p:spPr/>
        <p:txBody>
          <a:bodyPr/>
          <a:lstStyle/>
          <a:p>
            <a:r>
              <a:rPr lang="en-US" dirty="0"/>
              <a:t>The voting perceptron is expensive to run</a:t>
            </a:r>
          </a:p>
          <a:p>
            <a:pPr lvl="1"/>
            <a:r>
              <a:rPr lang="en-US" dirty="0"/>
              <a:t>We need to run each individual model and then aggregate all their ”votes.”</a:t>
            </a:r>
          </a:p>
          <a:p>
            <a:pPr lvl="1"/>
            <a:r>
              <a:rPr lang="en-US" dirty="0"/>
              <a:t>The average perceptron addresses this issue because it uses a single model</a:t>
            </a:r>
          </a:p>
          <a:p>
            <a:endParaRPr lang="en-US" dirty="0"/>
          </a:p>
        </p:txBody>
      </p:sp>
      <p:sp>
        <p:nvSpPr>
          <p:cNvPr id="4" name="Slide Number Placeholder 3">
            <a:extLst>
              <a:ext uri="{FF2B5EF4-FFF2-40B4-BE49-F238E27FC236}">
                <a16:creationId xmlns:a16="http://schemas.microsoft.com/office/drawing/2014/main" id="{B26B9E3D-3F8C-6A46-801D-6555CBE0ADE9}"/>
              </a:ext>
            </a:extLst>
          </p:cNvPr>
          <p:cNvSpPr>
            <a:spLocks noGrp="1"/>
          </p:cNvSpPr>
          <p:nvPr>
            <p:ph type="sldNum" sz="quarter" idx="12"/>
          </p:nvPr>
        </p:nvSpPr>
        <p:spPr/>
        <p:txBody>
          <a:bodyPr/>
          <a:lstStyle/>
          <a:p>
            <a:fld id="{FF5157AA-4A4D-2C48-B0F6-C526C028AE97}" type="slidenum">
              <a:rPr lang="en-US" smtClean="0"/>
              <a:t>51</a:t>
            </a:fld>
            <a:endParaRPr lang="en-US"/>
          </a:p>
        </p:txBody>
      </p:sp>
    </p:spTree>
    <p:extLst>
      <p:ext uri="{BB962C8B-B14F-4D97-AF65-F5344CB8AC3E}">
        <p14:creationId xmlns:p14="http://schemas.microsoft.com/office/powerpoint/2010/main" val="37820624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67486-1B43-5D4D-9746-A993E7028C62}"/>
              </a:ext>
            </a:extLst>
          </p:cNvPr>
          <p:cNvSpPr>
            <a:spLocks noGrp="1"/>
          </p:cNvSpPr>
          <p:nvPr>
            <p:ph type="title"/>
          </p:nvPr>
        </p:nvSpPr>
        <p:spPr/>
        <p:txBody>
          <a:bodyPr/>
          <a:lstStyle/>
          <a:p>
            <a:r>
              <a:rPr lang="en-US" dirty="0"/>
              <a:t>Average perceptron</a:t>
            </a:r>
          </a:p>
        </p:txBody>
      </p:sp>
      <p:sp>
        <p:nvSpPr>
          <p:cNvPr id="3" name="Text Placeholder 2">
            <a:extLst>
              <a:ext uri="{FF2B5EF4-FFF2-40B4-BE49-F238E27FC236}">
                <a16:creationId xmlns:a16="http://schemas.microsoft.com/office/drawing/2014/main" id="{51550BA8-2520-0541-8BCC-A218AE0CFD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193C1C0-16AC-214C-804F-CDC24EE34F90}"/>
              </a:ext>
            </a:extLst>
          </p:cNvPr>
          <p:cNvSpPr>
            <a:spLocks noGrp="1"/>
          </p:cNvSpPr>
          <p:nvPr>
            <p:ph type="sldNum" sz="quarter" idx="12"/>
          </p:nvPr>
        </p:nvSpPr>
        <p:spPr/>
        <p:txBody>
          <a:bodyPr/>
          <a:lstStyle/>
          <a:p>
            <a:fld id="{FF5157AA-4A4D-2C48-B0F6-C526C028AE97}" type="slidenum">
              <a:rPr lang="en-US" smtClean="0"/>
              <a:t>52</a:t>
            </a:fld>
            <a:endParaRPr lang="en-US"/>
          </a:p>
        </p:txBody>
      </p:sp>
    </p:spTree>
    <p:extLst>
      <p:ext uri="{BB962C8B-B14F-4D97-AF65-F5344CB8AC3E}">
        <p14:creationId xmlns:p14="http://schemas.microsoft.com/office/powerpoint/2010/main" val="9582819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09E1D3-8D0E-DA48-9452-5E052E6F6745}"/>
              </a:ext>
            </a:extLst>
          </p:cNvPr>
          <p:cNvSpPr>
            <a:spLocks noGrp="1"/>
          </p:cNvSpPr>
          <p:nvPr>
            <p:ph type="title"/>
          </p:nvPr>
        </p:nvSpPr>
        <p:spPr/>
        <p:txBody>
          <a:bodyPr/>
          <a:lstStyle/>
          <a:p>
            <a:r>
              <a:rPr lang="en-US" dirty="0"/>
              <a:t>Key idea</a:t>
            </a:r>
          </a:p>
        </p:txBody>
      </p:sp>
      <p:sp>
        <p:nvSpPr>
          <p:cNvPr id="6" name="Content Placeholder 5">
            <a:extLst>
              <a:ext uri="{FF2B5EF4-FFF2-40B4-BE49-F238E27FC236}">
                <a16:creationId xmlns:a16="http://schemas.microsoft.com/office/drawing/2014/main" id="{E0882BD2-4190-AB47-BF7F-5F75E4A8FAEC}"/>
              </a:ext>
            </a:extLst>
          </p:cNvPr>
          <p:cNvSpPr>
            <a:spLocks noGrp="1"/>
          </p:cNvSpPr>
          <p:nvPr>
            <p:ph idx="1"/>
          </p:nvPr>
        </p:nvSpPr>
        <p:spPr/>
        <p:txBody>
          <a:bodyPr/>
          <a:lstStyle/>
          <a:p>
            <a:r>
              <a:rPr lang="en-US" dirty="0"/>
              <a:t>Keep track of all </a:t>
            </a:r>
            <a:r>
              <a:rPr lang="en-US" b="1" dirty="0"/>
              <a:t>w</a:t>
            </a:r>
            <a:r>
              <a:rPr lang="en-US" dirty="0"/>
              <a:t> and b parameters observed during training</a:t>
            </a:r>
          </a:p>
          <a:p>
            <a:r>
              <a:rPr lang="en-US" dirty="0"/>
              <a:t>At the end of training, average them into a </a:t>
            </a:r>
            <a:r>
              <a:rPr lang="en-US" i="1" dirty="0"/>
              <a:t>single</a:t>
            </a:r>
            <a:r>
              <a:rPr lang="en-US" dirty="0"/>
              <a:t> model: </a:t>
            </a:r>
            <a:r>
              <a:rPr lang="en-US" b="1" dirty="0" err="1"/>
              <a:t>avgW</a:t>
            </a:r>
            <a:r>
              <a:rPr lang="en-US" dirty="0"/>
              <a:t> and </a:t>
            </a:r>
            <a:r>
              <a:rPr lang="en-US" dirty="0" err="1"/>
              <a:t>avgB</a:t>
            </a:r>
            <a:r>
              <a:rPr lang="en-US" dirty="0"/>
              <a:t>.</a:t>
            </a:r>
          </a:p>
          <a:p>
            <a:pPr lvl="1"/>
            <a:r>
              <a:rPr lang="en-US" dirty="0"/>
              <a:t>Single model → same runtime as the vanilla perceptron!</a:t>
            </a:r>
          </a:p>
        </p:txBody>
      </p:sp>
      <p:sp>
        <p:nvSpPr>
          <p:cNvPr id="4" name="Slide Number Placeholder 3">
            <a:extLst>
              <a:ext uri="{FF2B5EF4-FFF2-40B4-BE49-F238E27FC236}">
                <a16:creationId xmlns:a16="http://schemas.microsoft.com/office/drawing/2014/main" id="{F2BCDFAA-1E81-4B47-8A1A-A087222E7B3B}"/>
              </a:ext>
            </a:extLst>
          </p:cNvPr>
          <p:cNvSpPr>
            <a:spLocks noGrp="1"/>
          </p:cNvSpPr>
          <p:nvPr>
            <p:ph type="sldNum" sz="quarter" idx="12"/>
          </p:nvPr>
        </p:nvSpPr>
        <p:spPr/>
        <p:txBody>
          <a:bodyPr/>
          <a:lstStyle/>
          <a:p>
            <a:fld id="{FF5157AA-4A4D-2C48-B0F6-C526C028AE97}" type="slidenum">
              <a:rPr lang="en-US" smtClean="0"/>
              <a:t>53</a:t>
            </a:fld>
            <a:endParaRPr lang="en-US"/>
          </a:p>
        </p:txBody>
      </p:sp>
    </p:spTree>
    <p:extLst>
      <p:ext uri="{BB962C8B-B14F-4D97-AF65-F5344CB8AC3E}">
        <p14:creationId xmlns:p14="http://schemas.microsoft.com/office/powerpoint/2010/main" val="35531697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3975D-7873-C447-95A7-7FC353F5BD77}"/>
              </a:ext>
            </a:extLst>
          </p:cNvPr>
          <p:cNvSpPr>
            <a:spLocks noGrp="1"/>
          </p:cNvSpPr>
          <p:nvPr>
            <p:ph type="title"/>
          </p:nvPr>
        </p:nvSpPr>
        <p:spPr/>
        <p:txBody>
          <a:bodyPr/>
          <a:lstStyle/>
          <a:p>
            <a:r>
              <a:rPr lang="en-US" dirty="0"/>
              <a:t>Algorithm</a:t>
            </a:r>
          </a:p>
        </p:txBody>
      </p:sp>
      <p:sp>
        <p:nvSpPr>
          <p:cNvPr id="4" name="Slide Number Placeholder 3">
            <a:extLst>
              <a:ext uri="{FF2B5EF4-FFF2-40B4-BE49-F238E27FC236}">
                <a16:creationId xmlns:a16="http://schemas.microsoft.com/office/drawing/2014/main" id="{E0D95959-FEF9-704C-9058-BBBE2053254A}"/>
              </a:ext>
            </a:extLst>
          </p:cNvPr>
          <p:cNvSpPr>
            <a:spLocks noGrp="1"/>
          </p:cNvSpPr>
          <p:nvPr>
            <p:ph type="sldNum" sz="quarter" idx="12"/>
          </p:nvPr>
        </p:nvSpPr>
        <p:spPr/>
        <p:txBody>
          <a:bodyPr/>
          <a:lstStyle/>
          <a:p>
            <a:fld id="{FF5157AA-4A4D-2C48-B0F6-C526C028AE97}" type="slidenum">
              <a:rPr lang="en-US" smtClean="0"/>
              <a:t>54</a:t>
            </a:fld>
            <a:endParaRPr lang="en-US"/>
          </a:p>
        </p:txBody>
      </p:sp>
      <p:pic>
        <p:nvPicPr>
          <p:cNvPr id="6" name="Picture 5">
            <a:extLst>
              <a:ext uri="{FF2B5EF4-FFF2-40B4-BE49-F238E27FC236}">
                <a16:creationId xmlns:a16="http://schemas.microsoft.com/office/drawing/2014/main" id="{29F83749-4D81-4142-9038-77230358406A}"/>
              </a:ext>
            </a:extLst>
          </p:cNvPr>
          <p:cNvPicPr>
            <a:picLocks noChangeAspect="1"/>
          </p:cNvPicPr>
          <p:nvPr/>
        </p:nvPicPr>
        <p:blipFill>
          <a:blip r:embed="rId2"/>
          <a:stretch>
            <a:fillRect/>
          </a:stretch>
        </p:blipFill>
        <p:spPr>
          <a:xfrm>
            <a:off x="2314107" y="1623237"/>
            <a:ext cx="4398581" cy="4971124"/>
          </a:xfrm>
          <a:prstGeom prst="rect">
            <a:avLst/>
          </a:prstGeom>
        </p:spPr>
      </p:pic>
    </p:spTree>
    <p:extLst>
      <p:ext uri="{BB962C8B-B14F-4D97-AF65-F5344CB8AC3E}">
        <p14:creationId xmlns:p14="http://schemas.microsoft.com/office/powerpoint/2010/main" val="41697224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53BF-FA78-0D4C-8651-9CEA0671FF45}"/>
              </a:ext>
            </a:extLst>
          </p:cNvPr>
          <p:cNvSpPr>
            <a:spLocks noGrp="1"/>
          </p:cNvSpPr>
          <p:nvPr>
            <p:ph type="title"/>
          </p:nvPr>
        </p:nvSpPr>
        <p:spPr/>
        <p:txBody>
          <a:bodyPr>
            <a:noAutofit/>
          </a:bodyPr>
          <a:lstStyle/>
          <a:p>
            <a:r>
              <a:rPr lang="en-US" sz="3600" dirty="0"/>
              <a:t>Why does the average perceptron work?</a:t>
            </a:r>
          </a:p>
        </p:txBody>
      </p:sp>
      <p:sp>
        <p:nvSpPr>
          <p:cNvPr id="4" name="Content Placeholder 3">
            <a:extLst>
              <a:ext uri="{FF2B5EF4-FFF2-40B4-BE49-F238E27FC236}">
                <a16:creationId xmlns:a16="http://schemas.microsoft.com/office/drawing/2014/main" id="{7F55EE9E-A0E9-1344-816A-BE97690000D6}"/>
              </a:ext>
            </a:extLst>
          </p:cNvPr>
          <p:cNvSpPr>
            <a:spLocks noGrp="1"/>
          </p:cNvSpPr>
          <p:nvPr>
            <p:ph idx="1"/>
          </p:nvPr>
        </p:nvSpPr>
        <p:spPr/>
        <p:txBody>
          <a:bodyPr>
            <a:normAutofit fontScale="92500"/>
          </a:bodyPr>
          <a:lstStyle/>
          <a:p>
            <a:r>
              <a:rPr lang="en-US" dirty="0"/>
              <a:t>The average perceptron works better than a vanilla perceptron despite the fact that it is also a linear classifier!</a:t>
            </a:r>
          </a:p>
          <a:p>
            <a:r>
              <a:rPr lang="en-US" dirty="0"/>
              <a:t>The average perceptron controls better for noise</a:t>
            </a:r>
          </a:p>
          <a:p>
            <a:pPr lvl="1"/>
            <a:r>
              <a:rPr lang="en-US" dirty="0"/>
              <a:t>Noise = “unwanted variability in decision making” (Kahneman et al., 2021)</a:t>
            </a:r>
          </a:p>
          <a:p>
            <a:pPr lvl="1"/>
            <a:r>
              <a:rPr lang="en-US" dirty="0"/>
              <a:t>For example, the feature “harrowing” may be assigned a weight of +1 because it appeared in just one training example that happened to be positive.</a:t>
            </a:r>
          </a:p>
        </p:txBody>
      </p:sp>
      <p:sp>
        <p:nvSpPr>
          <p:cNvPr id="3" name="Slide Number Placeholder 2">
            <a:extLst>
              <a:ext uri="{FF2B5EF4-FFF2-40B4-BE49-F238E27FC236}">
                <a16:creationId xmlns:a16="http://schemas.microsoft.com/office/drawing/2014/main" id="{02C47E75-9C18-1744-A092-BF8FCB5FBF99}"/>
              </a:ext>
            </a:extLst>
          </p:cNvPr>
          <p:cNvSpPr>
            <a:spLocks noGrp="1"/>
          </p:cNvSpPr>
          <p:nvPr>
            <p:ph type="sldNum" sz="quarter" idx="12"/>
          </p:nvPr>
        </p:nvSpPr>
        <p:spPr/>
        <p:txBody>
          <a:bodyPr/>
          <a:lstStyle/>
          <a:p>
            <a:fld id="{FF5157AA-4A4D-2C48-B0F6-C526C028AE97}" type="slidenum">
              <a:rPr lang="en-US" smtClean="0"/>
              <a:t>55</a:t>
            </a:fld>
            <a:endParaRPr lang="en-US"/>
          </a:p>
        </p:txBody>
      </p:sp>
    </p:spTree>
    <p:extLst>
      <p:ext uri="{BB962C8B-B14F-4D97-AF65-F5344CB8AC3E}">
        <p14:creationId xmlns:p14="http://schemas.microsoft.com/office/powerpoint/2010/main" val="3837409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4599-43F7-C14C-A992-2146042E05A2}"/>
              </a:ext>
            </a:extLst>
          </p:cNvPr>
          <p:cNvSpPr>
            <a:spLocks noGrp="1"/>
          </p:cNvSpPr>
          <p:nvPr>
            <p:ph type="title"/>
          </p:nvPr>
        </p:nvSpPr>
        <p:spPr/>
        <p:txBody>
          <a:bodyPr>
            <a:noAutofit/>
          </a:bodyPr>
          <a:lstStyle/>
          <a:p>
            <a:r>
              <a:rPr lang="en-US" sz="3600" dirty="0"/>
              <a:t>Why does the average perceptron work?</a:t>
            </a:r>
          </a:p>
        </p:txBody>
      </p:sp>
      <p:sp>
        <p:nvSpPr>
          <p:cNvPr id="3" name="Content Placeholder 2">
            <a:extLst>
              <a:ext uri="{FF2B5EF4-FFF2-40B4-BE49-F238E27FC236}">
                <a16:creationId xmlns:a16="http://schemas.microsoft.com/office/drawing/2014/main" id="{003F6298-F671-C845-8663-237239C241A0}"/>
              </a:ext>
            </a:extLst>
          </p:cNvPr>
          <p:cNvSpPr>
            <a:spLocks noGrp="1"/>
          </p:cNvSpPr>
          <p:nvPr>
            <p:ph idx="1"/>
          </p:nvPr>
        </p:nvSpPr>
        <p:spPr>
          <a:xfrm>
            <a:off x="457200" y="1600200"/>
            <a:ext cx="8229600" cy="2333847"/>
          </a:xfrm>
        </p:spPr>
        <p:txBody>
          <a:bodyPr>
            <a:normAutofit fontScale="92500"/>
          </a:bodyPr>
          <a:lstStyle/>
          <a:p>
            <a:r>
              <a:rPr lang="en-US" dirty="0"/>
              <a:t>These unreliable features are all over the place during training (sometimes +, sometimes –)</a:t>
            </a:r>
          </a:p>
          <a:p>
            <a:r>
              <a:rPr lang="en-US" dirty="0"/>
              <a:t>Averaging parameters squishes them (close) to 0, so they are effectively ignored</a:t>
            </a:r>
          </a:p>
          <a:p>
            <a:endParaRPr lang="en-US" dirty="0"/>
          </a:p>
        </p:txBody>
      </p:sp>
      <p:sp>
        <p:nvSpPr>
          <p:cNvPr id="4" name="Slide Number Placeholder 3">
            <a:extLst>
              <a:ext uri="{FF2B5EF4-FFF2-40B4-BE49-F238E27FC236}">
                <a16:creationId xmlns:a16="http://schemas.microsoft.com/office/drawing/2014/main" id="{D2EE5046-42A6-F34D-80B4-1B3ED8D67283}"/>
              </a:ext>
            </a:extLst>
          </p:cNvPr>
          <p:cNvSpPr>
            <a:spLocks noGrp="1"/>
          </p:cNvSpPr>
          <p:nvPr>
            <p:ph type="sldNum" sz="quarter" idx="12"/>
          </p:nvPr>
        </p:nvSpPr>
        <p:spPr/>
        <p:txBody>
          <a:bodyPr/>
          <a:lstStyle/>
          <a:p>
            <a:fld id="{FF5157AA-4A4D-2C48-B0F6-C526C028AE97}" type="slidenum">
              <a:rPr lang="en-US" smtClean="0"/>
              <a:t>56</a:t>
            </a:fld>
            <a:endParaRPr lang="en-US"/>
          </a:p>
        </p:txBody>
      </p:sp>
      <p:sp>
        <p:nvSpPr>
          <p:cNvPr id="5" name="Rounded Rectangular Callout 4">
            <a:extLst>
              <a:ext uri="{FF2B5EF4-FFF2-40B4-BE49-F238E27FC236}">
                <a16:creationId xmlns:a16="http://schemas.microsoft.com/office/drawing/2014/main" id="{269E54C0-AE35-2D48-9CF5-5D04A97255CD}"/>
              </a:ext>
            </a:extLst>
          </p:cNvPr>
          <p:cNvSpPr/>
          <p:nvPr/>
        </p:nvSpPr>
        <p:spPr>
          <a:xfrm>
            <a:off x="1366982" y="4369343"/>
            <a:ext cx="5186218" cy="1551710"/>
          </a:xfrm>
          <a:prstGeom prst="wedgeRoundRectCallout">
            <a:avLst>
              <a:gd name="adj1" fmla="val -23065"/>
              <a:gd name="adj2" fmla="val -6619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This process is called </a:t>
            </a:r>
            <a:r>
              <a:rPr lang="en-US" sz="2800" i="1" dirty="0"/>
              <a:t>regularization</a:t>
            </a:r>
            <a:r>
              <a:rPr lang="en-US" sz="2800" dirty="0"/>
              <a:t>. We will see other techniques later!</a:t>
            </a:r>
          </a:p>
        </p:txBody>
      </p:sp>
    </p:spTree>
    <p:extLst>
      <p:ext uri="{BB962C8B-B14F-4D97-AF65-F5344CB8AC3E}">
        <p14:creationId xmlns:p14="http://schemas.microsoft.com/office/powerpoint/2010/main" val="354501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23D21-3510-BA43-8B8D-14377088C590}"/>
              </a:ext>
            </a:extLst>
          </p:cNvPr>
          <p:cNvSpPr>
            <a:spLocks noGrp="1"/>
          </p:cNvSpPr>
          <p:nvPr>
            <p:ph type="title"/>
          </p:nvPr>
        </p:nvSpPr>
        <p:spPr/>
        <p:txBody>
          <a:bodyPr/>
          <a:lstStyle/>
          <a:p>
            <a:r>
              <a:rPr lang="en-US" dirty="0"/>
              <a:t>Evaluation measures</a:t>
            </a:r>
            <a:br>
              <a:rPr lang="en-US" dirty="0"/>
            </a:br>
            <a:r>
              <a:rPr lang="en-US" dirty="0"/>
              <a:t>for text classification</a:t>
            </a:r>
          </a:p>
        </p:txBody>
      </p:sp>
      <p:sp>
        <p:nvSpPr>
          <p:cNvPr id="3" name="Text Placeholder 2">
            <a:extLst>
              <a:ext uri="{FF2B5EF4-FFF2-40B4-BE49-F238E27FC236}">
                <a16:creationId xmlns:a16="http://schemas.microsoft.com/office/drawing/2014/main" id="{A8D11207-EE6E-2343-A8BC-2B1B4088C5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67B467-F75D-F546-85C5-A38FE815EE6F}"/>
              </a:ext>
            </a:extLst>
          </p:cNvPr>
          <p:cNvSpPr>
            <a:spLocks noGrp="1"/>
          </p:cNvSpPr>
          <p:nvPr>
            <p:ph type="sldNum" sz="quarter" idx="12"/>
          </p:nvPr>
        </p:nvSpPr>
        <p:spPr/>
        <p:txBody>
          <a:bodyPr/>
          <a:lstStyle/>
          <a:p>
            <a:fld id="{FF5157AA-4A4D-2C48-B0F6-C526C028AE97}" type="slidenum">
              <a:rPr lang="en-US" smtClean="0"/>
              <a:t>57</a:t>
            </a:fld>
            <a:endParaRPr lang="en-US"/>
          </a:p>
        </p:txBody>
      </p:sp>
    </p:spTree>
    <p:extLst>
      <p:ext uri="{BB962C8B-B14F-4D97-AF65-F5344CB8AC3E}">
        <p14:creationId xmlns:p14="http://schemas.microsoft.com/office/powerpoint/2010/main" val="27526652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2ECCE6-AFFB-8E47-B55F-7FE65F04DDE7}"/>
              </a:ext>
            </a:extLst>
          </p:cNvPr>
          <p:cNvSpPr>
            <a:spLocks noGrp="1"/>
          </p:cNvSpPr>
          <p:nvPr>
            <p:ph type="title"/>
          </p:nvPr>
        </p:nvSpPr>
        <p:spPr/>
        <p:txBody>
          <a:bodyPr/>
          <a:lstStyle/>
          <a:p>
            <a:r>
              <a:rPr lang="en-US" dirty="0"/>
              <a:t>Evaluation</a:t>
            </a:r>
          </a:p>
        </p:txBody>
      </p:sp>
      <p:sp>
        <p:nvSpPr>
          <p:cNvPr id="6" name="Content Placeholder 5">
            <a:extLst>
              <a:ext uri="{FF2B5EF4-FFF2-40B4-BE49-F238E27FC236}">
                <a16:creationId xmlns:a16="http://schemas.microsoft.com/office/drawing/2014/main" id="{E200E705-140E-DE47-9E4B-65591C0D1929}"/>
              </a:ext>
            </a:extLst>
          </p:cNvPr>
          <p:cNvSpPr>
            <a:spLocks noGrp="1"/>
          </p:cNvSpPr>
          <p:nvPr>
            <p:ph idx="1"/>
          </p:nvPr>
        </p:nvSpPr>
        <p:spPr/>
        <p:txBody>
          <a:bodyPr/>
          <a:lstStyle/>
          <a:p>
            <a:r>
              <a:rPr lang="en-US" dirty="0"/>
              <a:t>You trained your first review classifier</a:t>
            </a:r>
          </a:p>
          <a:p>
            <a:r>
              <a:rPr lang="en-US" dirty="0"/>
              <a:t>How well does it work?</a:t>
            </a:r>
          </a:p>
        </p:txBody>
      </p:sp>
      <p:sp>
        <p:nvSpPr>
          <p:cNvPr id="4" name="Slide Number Placeholder 3">
            <a:extLst>
              <a:ext uri="{FF2B5EF4-FFF2-40B4-BE49-F238E27FC236}">
                <a16:creationId xmlns:a16="http://schemas.microsoft.com/office/drawing/2014/main" id="{38931A2C-9D2F-464A-AB99-817BDD3DFCD5}"/>
              </a:ext>
            </a:extLst>
          </p:cNvPr>
          <p:cNvSpPr>
            <a:spLocks noGrp="1"/>
          </p:cNvSpPr>
          <p:nvPr>
            <p:ph type="sldNum" sz="quarter" idx="12"/>
          </p:nvPr>
        </p:nvSpPr>
        <p:spPr/>
        <p:txBody>
          <a:bodyPr/>
          <a:lstStyle/>
          <a:p>
            <a:fld id="{FF5157AA-4A4D-2C48-B0F6-C526C028AE97}" type="slidenum">
              <a:rPr lang="en-US" smtClean="0"/>
              <a:t>58</a:t>
            </a:fld>
            <a:endParaRPr lang="en-US"/>
          </a:p>
        </p:txBody>
      </p:sp>
    </p:spTree>
    <p:extLst>
      <p:ext uri="{BB962C8B-B14F-4D97-AF65-F5344CB8AC3E}">
        <p14:creationId xmlns:p14="http://schemas.microsoft.com/office/powerpoint/2010/main" val="21987806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A588F-5AC0-FA42-A8A0-B8F6ECA38983}"/>
              </a:ext>
            </a:extLst>
          </p:cNvPr>
          <p:cNvSpPr>
            <a:spLocks noGrp="1"/>
          </p:cNvSpPr>
          <p:nvPr>
            <p:ph type="title"/>
          </p:nvPr>
        </p:nvSpPr>
        <p:spPr/>
        <p:txBody>
          <a:bodyPr/>
          <a:lstStyle/>
          <a:p>
            <a:r>
              <a:rPr lang="en-US" dirty="0"/>
              <a:t>Example output</a:t>
            </a:r>
          </a:p>
        </p:txBody>
      </p:sp>
      <p:sp>
        <p:nvSpPr>
          <p:cNvPr id="4" name="Slide Number Placeholder 3">
            <a:extLst>
              <a:ext uri="{FF2B5EF4-FFF2-40B4-BE49-F238E27FC236}">
                <a16:creationId xmlns:a16="http://schemas.microsoft.com/office/drawing/2014/main" id="{096E08C7-8B6C-064A-81B8-CB61552A7C84}"/>
              </a:ext>
            </a:extLst>
          </p:cNvPr>
          <p:cNvSpPr>
            <a:spLocks noGrp="1"/>
          </p:cNvSpPr>
          <p:nvPr>
            <p:ph type="sldNum" sz="quarter" idx="12"/>
          </p:nvPr>
        </p:nvSpPr>
        <p:spPr/>
        <p:txBody>
          <a:bodyPr/>
          <a:lstStyle/>
          <a:p>
            <a:fld id="{FF5157AA-4A4D-2C48-B0F6-C526C028AE97}" type="slidenum">
              <a:rPr lang="en-US" smtClean="0"/>
              <a:t>59</a:t>
            </a:fld>
            <a:endParaRPr lang="en-US"/>
          </a:p>
        </p:txBody>
      </p:sp>
      <p:pic>
        <p:nvPicPr>
          <p:cNvPr id="6" name="Picture 5">
            <a:extLst>
              <a:ext uri="{FF2B5EF4-FFF2-40B4-BE49-F238E27FC236}">
                <a16:creationId xmlns:a16="http://schemas.microsoft.com/office/drawing/2014/main" id="{37CA4DF4-3518-A041-A3D3-824FA2866DFA}"/>
              </a:ext>
            </a:extLst>
          </p:cNvPr>
          <p:cNvPicPr>
            <a:picLocks noChangeAspect="1"/>
          </p:cNvPicPr>
          <p:nvPr/>
        </p:nvPicPr>
        <p:blipFill>
          <a:blip r:embed="rId2"/>
          <a:stretch>
            <a:fillRect/>
          </a:stretch>
        </p:blipFill>
        <p:spPr>
          <a:xfrm>
            <a:off x="1016000" y="1902202"/>
            <a:ext cx="7112000" cy="3280183"/>
          </a:xfrm>
          <a:prstGeom prst="rect">
            <a:avLst/>
          </a:prstGeom>
        </p:spPr>
      </p:pic>
      <p:sp>
        <p:nvSpPr>
          <p:cNvPr id="7" name="Rounded Rectangular Callout 6">
            <a:extLst>
              <a:ext uri="{FF2B5EF4-FFF2-40B4-BE49-F238E27FC236}">
                <a16:creationId xmlns:a16="http://schemas.microsoft.com/office/drawing/2014/main" id="{1B128D12-ECEF-8743-88AD-300BC1CF8A54}"/>
              </a:ext>
            </a:extLst>
          </p:cNvPr>
          <p:cNvSpPr/>
          <p:nvPr/>
        </p:nvSpPr>
        <p:spPr>
          <a:xfrm>
            <a:off x="3031622" y="1902202"/>
            <a:ext cx="3766342" cy="1162267"/>
          </a:xfrm>
          <a:prstGeom prst="wedgeRoundRectCallout">
            <a:avLst>
              <a:gd name="adj1" fmla="val -21629"/>
              <a:gd name="adj2" fmla="val 6890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Also known as ”ground truth” labels. </a:t>
            </a:r>
            <a:r>
              <a:rPr lang="en-US" sz="2400" dirty="0">
                <a:solidFill>
                  <a:srgbClr val="0070C0"/>
                </a:solidFill>
              </a:rPr>
              <a:t>Why?</a:t>
            </a:r>
          </a:p>
        </p:txBody>
      </p:sp>
    </p:spTree>
    <p:extLst>
      <p:ext uri="{BB962C8B-B14F-4D97-AF65-F5344CB8AC3E}">
        <p14:creationId xmlns:p14="http://schemas.microsoft.com/office/powerpoint/2010/main" val="396264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F5157AA-4A4D-2C48-B0F6-C526C028AE97}" type="slidenum">
              <a:rPr lang="en-US" smtClean="0"/>
              <a:t>6</a:t>
            </a:fld>
            <a:endParaRPr lang="en-US"/>
          </a:p>
        </p:txBody>
      </p:sp>
      <p:pic>
        <p:nvPicPr>
          <p:cNvPr id="5" name="Picture 4">
            <a:extLst>
              <a:ext uri="{FF2B5EF4-FFF2-40B4-BE49-F238E27FC236}">
                <a16:creationId xmlns:a16="http://schemas.microsoft.com/office/drawing/2014/main" id="{E532B641-A5F8-2648-8330-BDF01C818463}"/>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5498973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677FB-F1F3-774B-AF35-536E3CF3D209}"/>
              </a:ext>
            </a:extLst>
          </p:cNvPr>
          <p:cNvSpPr>
            <a:spLocks noGrp="1"/>
          </p:cNvSpPr>
          <p:nvPr>
            <p:ph type="title"/>
          </p:nvPr>
        </p:nvSpPr>
        <p:spPr/>
        <p:txBody>
          <a:bodyPr/>
          <a:lstStyle/>
          <a:p>
            <a:r>
              <a:rPr lang="en-US" dirty="0"/>
              <a:t>Confusion matrix</a:t>
            </a:r>
          </a:p>
        </p:txBody>
      </p:sp>
      <p:sp>
        <p:nvSpPr>
          <p:cNvPr id="3" name="Slide Number Placeholder 2">
            <a:extLst>
              <a:ext uri="{FF2B5EF4-FFF2-40B4-BE49-F238E27FC236}">
                <a16:creationId xmlns:a16="http://schemas.microsoft.com/office/drawing/2014/main" id="{77B2E985-B277-154E-81B7-1189F1CE110C}"/>
              </a:ext>
            </a:extLst>
          </p:cNvPr>
          <p:cNvSpPr>
            <a:spLocks noGrp="1"/>
          </p:cNvSpPr>
          <p:nvPr>
            <p:ph type="sldNum" sz="quarter" idx="12"/>
          </p:nvPr>
        </p:nvSpPr>
        <p:spPr/>
        <p:txBody>
          <a:bodyPr/>
          <a:lstStyle/>
          <a:p>
            <a:fld id="{FF5157AA-4A4D-2C48-B0F6-C526C028AE97}" type="slidenum">
              <a:rPr lang="en-US" smtClean="0"/>
              <a:t>60</a:t>
            </a:fld>
            <a:endParaRPr lang="en-US"/>
          </a:p>
        </p:txBody>
      </p:sp>
      <p:pic>
        <p:nvPicPr>
          <p:cNvPr id="5" name="Picture 4">
            <a:extLst>
              <a:ext uri="{FF2B5EF4-FFF2-40B4-BE49-F238E27FC236}">
                <a16:creationId xmlns:a16="http://schemas.microsoft.com/office/drawing/2014/main" id="{5C33AAF0-AAC2-1C42-A71C-CAD3734CBDA2}"/>
              </a:ext>
            </a:extLst>
          </p:cNvPr>
          <p:cNvPicPr>
            <a:picLocks noChangeAspect="1"/>
          </p:cNvPicPr>
          <p:nvPr/>
        </p:nvPicPr>
        <p:blipFill>
          <a:blip r:embed="rId2"/>
          <a:stretch>
            <a:fillRect/>
          </a:stretch>
        </p:blipFill>
        <p:spPr>
          <a:xfrm>
            <a:off x="563419" y="1771191"/>
            <a:ext cx="8035636" cy="2783856"/>
          </a:xfrm>
          <a:prstGeom prst="rect">
            <a:avLst/>
          </a:prstGeom>
        </p:spPr>
      </p:pic>
    </p:spTree>
    <p:extLst>
      <p:ext uri="{BB962C8B-B14F-4D97-AF65-F5344CB8AC3E}">
        <p14:creationId xmlns:p14="http://schemas.microsoft.com/office/powerpoint/2010/main" val="2301462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4081-11D3-614E-A073-D70DDA82C305}"/>
              </a:ext>
            </a:extLst>
          </p:cNvPr>
          <p:cNvSpPr>
            <a:spLocks noGrp="1"/>
          </p:cNvSpPr>
          <p:nvPr>
            <p:ph type="title"/>
          </p:nvPr>
        </p:nvSpPr>
        <p:spPr/>
        <p:txBody>
          <a:bodyPr/>
          <a:lstStyle/>
          <a:p>
            <a:r>
              <a:rPr lang="en-US" dirty="0"/>
              <a:t>Accuracy</a:t>
            </a:r>
          </a:p>
        </p:txBody>
      </p:sp>
      <p:sp>
        <p:nvSpPr>
          <p:cNvPr id="3" name="Slide Number Placeholder 2">
            <a:extLst>
              <a:ext uri="{FF2B5EF4-FFF2-40B4-BE49-F238E27FC236}">
                <a16:creationId xmlns:a16="http://schemas.microsoft.com/office/drawing/2014/main" id="{73D0A5DF-53BD-B649-9B1E-394B75D254D5}"/>
              </a:ext>
            </a:extLst>
          </p:cNvPr>
          <p:cNvSpPr>
            <a:spLocks noGrp="1"/>
          </p:cNvSpPr>
          <p:nvPr>
            <p:ph type="sldNum" sz="quarter" idx="12"/>
          </p:nvPr>
        </p:nvSpPr>
        <p:spPr/>
        <p:txBody>
          <a:bodyPr/>
          <a:lstStyle/>
          <a:p>
            <a:fld id="{FF5157AA-4A4D-2C48-B0F6-C526C028AE97}" type="slidenum">
              <a:rPr lang="en-US" smtClean="0"/>
              <a:t>61</a:t>
            </a:fld>
            <a:endParaRPr lang="en-US"/>
          </a:p>
        </p:txBody>
      </p:sp>
      <p:pic>
        <p:nvPicPr>
          <p:cNvPr id="5" name="Picture 4">
            <a:extLst>
              <a:ext uri="{FF2B5EF4-FFF2-40B4-BE49-F238E27FC236}">
                <a16:creationId xmlns:a16="http://schemas.microsoft.com/office/drawing/2014/main" id="{47293BB6-25DE-8B41-8396-29BFCCB09CE6}"/>
              </a:ext>
            </a:extLst>
          </p:cNvPr>
          <p:cNvPicPr>
            <a:picLocks noChangeAspect="1"/>
          </p:cNvPicPr>
          <p:nvPr/>
        </p:nvPicPr>
        <p:blipFill>
          <a:blip r:embed="rId2"/>
          <a:stretch>
            <a:fillRect/>
          </a:stretch>
        </p:blipFill>
        <p:spPr>
          <a:xfrm>
            <a:off x="1981200" y="2088466"/>
            <a:ext cx="5181600" cy="922604"/>
          </a:xfrm>
          <a:prstGeom prst="rect">
            <a:avLst/>
          </a:prstGeom>
        </p:spPr>
      </p:pic>
      <p:sp>
        <p:nvSpPr>
          <p:cNvPr id="8" name="Rounded Rectangular Callout 7">
            <a:extLst>
              <a:ext uri="{FF2B5EF4-FFF2-40B4-BE49-F238E27FC236}">
                <a16:creationId xmlns:a16="http://schemas.microsoft.com/office/drawing/2014/main" id="{98E9523D-45B2-804D-A45E-F3BD03CBBE19}"/>
              </a:ext>
            </a:extLst>
          </p:cNvPr>
          <p:cNvSpPr/>
          <p:nvPr/>
        </p:nvSpPr>
        <p:spPr>
          <a:xfrm>
            <a:off x="3031622" y="3398493"/>
            <a:ext cx="3766342" cy="1162267"/>
          </a:xfrm>
          <a:prstGeom prst="wedgeRoundRectCallout">
            <a:avLst>
              <a:gd name="adj1" fmla="val -21874"/>
              <a:gd name="adj2" fmla="val -6540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What is the accuracy of the previous example output?</a:t>
            </a:r>
          </a:p>
        </p:txBody>
      </p:sp>
    </p:spTree>
    <p:extLst>
      <p:ext uri="{BB962C8B-B14F-4D97-AF65-F5344CB8AC3E}">
        <p14:creationId xmlns:p14="http://schemas.microsoft.com/office/powerpoint/2010/main" val="139367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07111-F153-C041-BC13-9E552F49CC81}"/>
              </a:ext>
            </a:extLst>
          </p:cNvPr>
          <p:cNvSpPr>
            <a:spLocks noGrp="1"/>
          </p:cNvSpPr>
          <p:nvPr>
            <p:ph type="title"/>
          </p:nvPr>
        </p:nvSpPr>
        <p:spPr/>
        <p:txBody>
          <a:bodyPr/>
          <a:lstStyle/>
          <a:p>
            <a:r>
              <a:rPr lang="en-US" dirty="0"/>
              <a:t>When is accuracy misleading?</a:t>
            </a:r>
          </a:p>
        </p:txBody>
      </p:sp>
      <p:sp>
        <p:nvSpPr>
          <p:cNvPr id="4" name="Content Placeholder 3">
            <a:extLst>
              <a:ext uri="{FF2B5EF4-FFF2-40B4-BE49-F238E27FC236}">
                <a16:creationId xmlns:a16="http://schemas.microsoft.com/office/drawing/2014/main" id="{C42703B7-A256-D94E-AB10-DE97F927F100}"/>
              </a:ext>
            </a:extLst>
          </p:cNvPr>
          <p:cNvSpPr>
            <a:spLocks noGrp="1"/>
          </p:cNvSpPr>
          <p:nvPr>
            <p:ph idx="1"/>
          </p:nvPr>
        </p:nvSpPr>
        <p:spPr/>
        <p:txBody>
          <a:bodyPr>
            <a:normAutofit fontScale="85000" lnSpcReduction="10000"/>
          </a:bodyPr>
          <a:lstStyle/>
          <a:p>
            <a:r>
              <a:rPr lang="en-US" dirty="0"/>
              <a:t>Accuracy is not informative in unbalanced scenarios, where the two labels are heavily unbalanced, i.e., one is much more frequent than the other, and we care more about the less frequent label.</a:t>
            </a:r>
          </a:p>
          <a:p>
            <a:r>
              <a:rPr lang="en-US" dirty="0"/>
              <a:t>Example: classifying infrequent but high-urgency Medicaid applications</a:t>
            </a:r>
          </a:p>
          <a:p>
            <a:pPr lvl="1"/>
            <a:r>
              <a:rPr lang="en-US" dirty="0"/>
              <a:t>For example, out of 1,000 applications only 1 is extremely urgent</a:t>
            </a:r>
          </a:p>
          <a:p>
            <a:pPr lvl="1"/>
            <a:r>
              <a:rPr lang="en-US" dirty="0">
                <a:solidFill>
                  <a:srgbClr val="0070C0"/>
                </a:solidFill>
              </a:rPr>
              <a:t>What is the accuracy of a classifier that labels everything as not urgent?</a:t>
            </a:r>
          </a:p>
          <a:p>
            <a:r>
              <a:rPr lang="en-US" dirty="0"/>
              <a:t>Solution: focus just on the label of interest</a:t>
            </a:r>
          </a:p>
          <a:p>
            <a:endParaRPr lang="en-US" dirty="0"/>
          </a:p>
        </p:txBody>
      </p:sp>
      <p:sp>
        <p:nvSpPr>
          <p:cNvPr id="3" name="Slide Number Placeholder 2">
            <a:extLst>
              <a:ext uri="{FF2B5EF4-FFF2-40B4-BE49-F238E27FC236}">
                <a16:creationId xmlns:a16="http://schemas.microsoft.com/office/drawing/2014/main" id="{ABBD0678-C31B-4C4A-B231-8C551855B6FB}"/>
              </a:ext>
            </a:extLst>
          </p:cNvPr>
          <p:cNvSpPr>
            <a:spLocks noGrp="1"/>
          </p:cNvSpPr>
          <p:nvPr>
            <p:ph type="sldNum" sz="quarter" idx="12"/>
          </p:nvPr>
        </p:nvSpPr>
        <p:spPr/>
        <p:txBody>
          <a:bodyPr/>
          <a:lstStyle/>
          <a:p>
            <a:fld id="{FF5157AA-4A4D-2C48-B0F6-C526C028AE97}" type="slidenum">
              <a:rPr lang="en-US" smtClean="0"/>
              <a:t>62</a:t>
            </a:fld>
            <a:endParaRPr lang="en-US"/>
          </a:p>
        </p:txBody>
      </p:sp>
    </p:spTree>
    <p:extLst>
      <p:ext uri="{BB962C8B-B14F-4D97-AF65-F5344CB8AC3E}">
        <p14:creationId xmlns:p14="http://schemas.microsoft.com/office/powerpoint/2010/main" val="104646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7A944-BF6C-1F49-AB50-E86E0F681B57}"/>
              </a:ext>
            </a:extLst>
          </p:cNvPr>
          <p:cNvSpPr>
            <a:spLocks noGrp="1"/>
          </p:cNvSpPr>
          <p:nvPr>
            <p:ph type="title"/>
          </p:nvPr>
        </p:nvSpPr>
        <p:spPr/>
        <p:txBody>
          <a:bodyPr/>
          <a:lstStyle/>
          <a:p>
            <a:r>
              <a:rPr lang="en-US" dirty="0"/>
              <a:t>Precision, recall, F1</a:t>
            </a:r>
          </a:p>
        </p:txBody>
      </p:sp>
      <p:sp>
        <p:nvSpPr>
          <p:cNvPr id="3" name="Content Placeholder 2">
            <a:extLst>
              <a:ext uri="{FF2B5EF4-FFF2-40B4-BE49-F238E27FC236}">
                <a16:creationId xmlns:a16="http://schemas.microsoft.com/office/drawing/2014/main" id="{C07D4922-26F4-0D46-BDBF-532ACA43618D}"/>
              </a:ext>
            </a:extLst>
          </p:cNvPr>
          <p:cNvSpPr>
            <a:spLocks noGrp="1"/>
          </p:cNvSpPr>
          <p:nvPr>
            <p:ph idx="1"/>
          </p:nvPr>
        </p:nvSpPr>
        <p:spPr>
          <a:xfrm>
            <a:off x="457200" y="1600200"/>
            <a:ext cx="5010727" cy="4525963"/>
          </a:xfrm>
        </p:spPr>
        <p:txBody>
          <a:bodyPr>
            <a:normAutofit fontScale="92500"/>
          </a:bodyPr>
          <a:lstStyle/>
          <a:p>
            <a:r>
              <a:rPr lang="en-US" dirty="0"/>
              <a:t>Precision (P) = proportion of correct positive examples out of all positives predicted by the classifier. </a:t>
            </a:r>
          </a:p>
          <a:p>
            <a:r>
              <a:rPr lang="en-US" dirty="0"/>
              <a:t>Recall (R) = proportion of correct positive examples out of all positive examples in the evaluation dataset. </a:t>
            </a:r>
          </a:p>
          <a:p>
            <a:endParaRPr lang="en-US" dirty="0"/>
          </a:p>
        </p:txBody>
      </p:sp>
      <p:sp>
        <p:nvSpPr>
          <p:cNvPr id="4" name="Slide Number Placeholder 3">
            <a:extLst>
              <a:ext uri="{FF2B5EF4-FFF2-40B4-BE49-F238E27FC236}">
                <a16:creationId xmlns:a16="http://schemas.microsoft.com/office/drawing/2014/main" id="{47B73F2C-38DF-E949-B110-BE71A9DB03BE}"/>
              </a:ext>
            </a:extLst>
          </p:cNvPr>
          <p:cNvSpPr>
            <a:spLocks noGrp="1"/>
          </p:cNvSpPr>
          <p:nvPr>
            <p:ph type="sldNum" sz="quarter" idx="12"/>
          </p:nvPr>
        </p:nvSpPr>
        <p:spPr/>
        <p:txBody>
          <a:bodyPr/>
          <a:lstStyle/>
          <a:p>
            <a:fld id="{FF5157AA-4A4D-2C48-B0F6-C526C028AE97}" type="slidenum">
              <a:rPr lang="en-US" smtClean="0"/>
              <a:t>63</a:t>
            </a:fld>
            <a:endParaRPr lang="en-US"/>
          </a:p>
        </p:txBody>
      </p:sp>
      <p:pic>
        <p:nvPicPr>
          <p:cNvPr id="6" name="Picture 5">
            <a:extLst>
              <a:ext uri="{FF2B5EF4-FFF2-40B4-BE49-F238E27FC236}">
                <a16:creationId xmlns:a16="http://schemas.microsoft.com/office/drawing/2014/main" id="{4EE5A8C7-B035-6B4A-8EF8-2D89AF3456F6}"/>
              </a:ext>
            </a:extLst>
          </p:cNvPr>
          <p:cNvPicPr>
            <a:picLocks noChangeAspect="1"/>
          </p:cNvPicPr>
          <p:nvPr/>
        </p:nvPicPr>
        <p:blipFill>
          <a:blip r:embed="rId2"/>
          <a:stretch>
            <a:fillRect/>
          </a:stretch>
        </p:blipFill>
        <p:spPr>
          <a:xfrm>
            <a:off x="5708650" y="2588490"/>
            <a:ext cx="2681791" cy="190038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8763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D5161-7C1C-C54D-B13E-38D707759326}"/>
              </a:ext>
            </a:extLst>
          </p:cNvPr>
          <p:cNvSpPr>
            <a:spLocks noGrp="1"/>
          </p:cNvSpPr>
          <p:nvPr>
            <p:ph type="title"/>
          </p:nvPr>
        </p:nvSpPr>
        <p:spPr/>
        <p:txBody>
          <a:bodyPr/>
          <a:lstStyle/>
          <a:p>
            <a:r>
              <a:rPr lang="en-US" dirty="0"/>
              <a:t>Precision, recall, F1</a:t>
            </a:r>
          </a:p>
        </p:txBody>
      </p:sp>
      <p:sp>
        <p:nvSpPr>
          <p:cNvPr id="3" name="Content Placeholder 2">
            <a:extLst>
              <a:ext uri="{FF2B5EF4-FFF2-40B4-BE49-F238E27FC236}">
                <a16:creationId xmlns:a16="http://schemas.microsoft.com/office/drawing/2014/main" id="{EE4248C4-5D32-EB49-B792-709A16679D92}"/>
              </a:ext>
            </a:extLst>
          </p:cNvPr>
          <p:cNvSpPr>
            <a:spLocks noGrp="1"/>
          </p:cNvSpPr>
          <p:nvPr>
            <p:ph idx="1"/>
          </p:nvPr>
        </p:nvSpPr>
        <p:spPr/>
        <p:txBody>
          <a:bodyPr/>
          <a:lstStyle/>
          <a:p>
            <a:r>
              <a:rPr lang="en-US" dirty="0"/>
              <a:t>F1 = harmonic mean of precision and recall</a:t>
            </a:r>
          </a:p>
        </p:txBody>
      </p:sp>
      <p:sp>
        <p:nvSpPr>
          <p:cNvPr id="4" name="Slide Number Placeholder 3">
            <a:extLst>
              <a:ext uri="{FF2B5EF4-FFF2-40B4-BE49-F238E27FC236}">
                <a16:creationId xmlns:a16="http://schemas.microsoft.com/office/drawing/2014/main" id="{727EAD20-E5E1-D74A-B021-36EC72FA4F4D}"/>
              </a:ext>
            </a:extLst>
          </p:cNvPr>
          <p:cNvSpPr>
            <a:spLocks noGrp="1"/>
          </p:cNvSpPr>
          <p:nvPr>
            <p:ph type="sldNum" sz="quarter" idx="12"/>
          </p:nvPr>
        </p:nvSpPr>
        <p:spPr/>
        <p:txBody>
          <a:bodyPr/>
          <a:lstStyle/>
          <a:p>
            <a:fld id="{FF5157AA-4A4D-2C48-B0F6-C526C028AE97}" type="slidenum">
              <a:rPr lang="en-US" smtClean="0"/>
              <a:t>64</a:t>
            </a:fld>
            <a:endParaRPr lang="en-US"/>
          </a:p>
        </p:txBody>
      </p:sp>
      <p:pic>
        <p:nvPicPr>
          <p:cNvPr id="6" name="Picture 5">
            <a:extLst>
              <a:ext uri="{FF2B5EF4-FFF2-40B4-BE49-F238E27FC236}">
                <a16:creationId xmlns:a16="http://schemas.microsoft.com/office/drawing/2014/main" id="{604507A1-B60B-574C-9D19-5FD2839B1BBC}"/>
              </a:ext>
            </a:extLst>
          </p:cNvPr>
          <p:cNvPicPr>
            <a:picLocks noChangeAspect="1"/>
          </p:cNvPicPr>
          <p:nvPr/>
        </p:nvPicPr>
        <p:blipFill>
          <a:blip r:embed="rId2"/>
          <a:stretch>
            <a:fillRect/>
          </a:stretch>
        </p:blipFill>
        <p:spPr>
          <a:xfrm>
            <a:off x="3149600" y="2452861"/>
            <a:ext cx="2835563" cy="1166787"/>
          </a:xfrm>
          <a:prstGeom prst="rect">
            <a:avLst/>
          </a:prstGeom>
        </p:spPr>
      </p:pic>
      <p:sp>
        <p:nvSpPr>
          <p:cNvPr id="7" name="Rounded Rectangular Callout 6">
            <a:extLst>
              <a:ext uri="{FF2B5EF4-FFF2-40B4-BE49-F238E27FC236}">
                <a16:creationId xmlns:a16="http://schemas.microsoft.com/office/drawing/2014/main" id="{D6AADB87-847E-F549-9E73-5841894F7F89}"/>
              </a:ext>
            </a:extLst>
          </p:cNvPr>
          <p:cNvSpPr/>
          <p:nvPr/>
        </p:nvSpPr>
        <p:spPr>
          <a:xfrm>
            <a:off x="2694493" y="4066666"/>
            <a:ext cx="5119469" cy="1162267"/>
          </a:xfrm>
          <a:prstGeom prst="wedgeRoundRectCallout">
            <a:avLst>
              <a:gd name="adj1" fmla="val -21874"/>
              <a:gd name="adj2" fmla="val -6540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What are the precision, recall, and F1 of the previous example output?</a:t>
            </a:r>
          </a:p>
        </p:txBody>
      </p:sp>
    </p:spTree>
    <p:extLst>
      <p:ext uri="{BB962C8B-B14F-4D97-AF65-F5344CB8AC3E}">
        <p14:creationId xmlns:p14="http://schemas.microsoft.com/office/powerpoint/2010/main" val="105372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4A28-846C-474F-BF6C-69BFAFC6542B}"/>
              </a:ext>
            </a:extLst>
          </p:cNvPr>
          <p:cNvSpPr>
            <a:spLocks noGrp="1"/>
          </p:cNvSpPr>
          <p:nvPr>
            <p:ph type="title"/>
          </p:nvPr>
        </p:nvSpPr>
        <p:spPr/>
        <p:txBody>
          <a:bodyPr>
            <a:noAutofit/>
          </a:bodyPr>
          <a:lstStyle/>
          <a:p>
            <a:r>
              <a:rPr lang="en-US" sz="3600" dirty="0"/>
              <a:t>Why harmonic and not arithmetic mean?</a:t>
            </a:r>
          </a:p>
        </p:txBody>
      </p:sp>
      <p:sp>
        <p:nvSpPr>
          <p:cNvPr id="3" name="Content Placeholder 2">
            <a:extLst>
              <a:ext uri="{FF2B5EF4-FFF2-40B4-BE49-F238E27FC236}">
                <a16:creationId xmlns:a16="http://schemas.microsoft.com/office/drawing/2014/main" id="{1D2B9B92-F90D-644F-B77B-422DFA5B3E75}"/>
              </a:ext>
            </a:extLst>
          </p:cNvPr>
          <p:cNvSpPr>
            <a:spLocks noGrp="1"/>
          </p:cNvSpPr>
          <p:nvPr>
            <p:ph idx="1"/>
          </p:nvPr>
        </p:nvSpPr>
        <p:spPr/>
        <p:txBody>
          <a:bodyPr/>
          <a:lstStyle/>
          <a:p>
            <a:r>
              <a:rPr lang="en-US" dirty="0"/>
              <a:t>The arithmetic mean is easy to game</a:t>
            </a:r>
          </a:p>
          <a:p>
            <a:r>
              <a:rPr lang="en-US" dirty="0"/>
              <a:t>For example, imagine a Medicaid classifier that labels </a:t>
            </a:r>
            <a:r>
              <a:rPr lang="en-US" i="1" dirty="0"/>
              <a:t>every</a:t>
            </a:r>
            <a:r>
              <a:rPr lang="en-US" dirty="0"/>
              <a:t> application as urgent. </a:t>
            </a:r>
            <a:r>
              <a:rPr lang="en-US" dirty="0">
                <a:solidFill>
                  <a:srgbClr val="0070C0"/>
                </a:solidFill>
              </a:rPr>
              <a:t>What is its P, R, arithmetic mean of P and R, and F1?</a:t>
            </a:r>
          </a:p>
          <a:p>
            <a:r>
              <a:rPr lang="en-US" dirty="0"/>
              <a:t>In general, the harmonic mean penalizes situations where the precision and recall values are far apart from each other. </a:t>
            </a:r>
          </a:p>
          <a:p>
            <a:endParaRPr lang="en-US" dirty="0"/>
          </a:p>
        </p:txBody>
      </p:sp>
      <p:sp>
        <p:nvSpPr>
          <p:cNvPr id="4" name="Slide Number Placeholder 3">
            <a:extLst>
              <a:ext uri="{FF2B5EF4-FFF2-40B4-BE49-F238E27FC236}">
                <a16:creationId xmlns:a16="http://schemas.microsoft.com/office/drawing/2014/main" id="{E319AF7F-02E5-1447-9032-E007129394D7}"/>
              </a:ext>
            </a:extLst>
          </p:cNvPr>
          <p:cNvSpPr>
            <a:spLocks noGrp="1"/>
          </p:cNvSpPr>
          <p:nvPr>
            <p:ph type="sldNum" sz="quarter" idx="12"/>
          </p:nvPr>
        </p:nvSpPr>
        <p:spPr/>
        <p:txBody>
          <a:bodyPr/>
          <a:lstStyle/>
          <a:p>
            <a:fld id="{FF5157AA-4A4D-2C48-B0F6-C526C028AE97}" type="slidenum">
              <a:rPr lang="en-US" smtClean="0"/>
              <a:t>65</a:t>
            </a:fld>
            <a:endParaRPr lang="en-US"/>
          </a:p>
        </p:txBody>
      </p:sp>
    </p:spTree>
    <p:extLst>
      <p:ext uri="{BB962C8B-B14F-4D97-AF65-F5344CB8AC3E}">
        <p14:creationId xmlns:p14="http://schemas.microsoft.com/office/powerpoint/2010/main" val="233232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BC09-F209-8D47-8EE8-04503A1C863C}"/>
              </a:ext>
            </a:extLst>
          </p:cNvPr>
          <p:cNvSpPr>
            <a:spLocks noGrp="1"/>
          </p:cNvSpPr>
          <p:nvPr>
            <p:ph type="title"/>
          </p:nvPr>
        </p:nvSpPr>
        <p:spPr/>
        <p:txBody>
          <a:bodyPr/>
          <a:lstStyle/>
          <a:p>
            <a:r>
              <a:rPr lang="en-US" dirty="0"/>
              <a:t>The general form of the F score</a:t>
            </a:r>
          </a:p>
        </p:txBody>
      </p:sp>
      <p:sp>
        <p:nvSpPr>
          <p:cNvPr id="4" name="Slide Number Placeholder 3">
            <a:extLst>
              <a:ext uri="{FF2B5EF4-FFF2-40B4-BE49-F238E27FC236}">
                <a16:creationId xmlns:a16="http://schemas.microsoft.com/office/drawing/2014/main" id="{9DE1FDF9-6B96-FD4C-94DD-BF5BB33C5928}"/>
              </a:ext>
            </a:extLst>
          </p:cNvPr>
          <p:cNvSpPr>
            <a:spLocks noGrp="1"/>
          </p:cNvSpPr>
          <p:nvPr>
            <p:ph type="sldNum" sz="quarter" idx="12"/>
          </p:nvPr>
        </p:nvSpPr>
        <p:spPr/>
        <p:txBody>
          <a:bodyPr/>
          <a:lstStyle/>
          <a:p>
            <a:fld id="{FF5157AA-4A4D-2C48-B0F6-C526C028AE97}" type="slidenum">
              <a:rPr lang="en-US" smtClean="0"/>
              <a:t>66</a:t>
            </a:fld>
            <a:endParaRPr lang="en-US"/>
          </a:p>
        </p:txBody>
      </p:sp>
      <p:sp>
        <p:nvSpPr>
          <p:cNvPr id="8" name="Content Placeholder 7">
            <a:extLst>
              <a:ext uri="{FF2B5EF4-FFF2-40B4-BE49-F238E27FC236}">
                <a16:creationId xmlns:a16="http://schemas.microsoft.com/office/drawing/2014/main" id="{534BA147-1763-C846-8673-7BD1691AEDE0}"/>
              </a:ext>
            </a:extLst>
          </p:cNvPr>
          <p:cNvSpPr>
            <a:spLocks noGrp="1"/>
          </p:cNvSpPr>
          <p:nvPr>
            <p:ph idx="1"/>
          </p:nvPr>
        </p:nvSpPr>
        <p:spPr>
          <a:xfrm>
            <a:off x="267854" y="3070725"/>
            <a:ext cx="8739909" cy="494511"/>
          </a:xfrm>
        </p:spPr>
        <p:txBody>
          <a:bodyPr>
            <a:normAutofit/>
          </a:bodyPr>
          <a:lstStyle/>
          <a:p>
            <a:pPr marL="0" indent="0">
              <a:buNone/>
            </a:pPr>
            <a:r>
              <a:rPr lang="en-US" sz="2600" dirty="0">
                <a:latin typeface="Symbol" pitchFamily="2" charset="2"/>
              </a:rPr>
              <a:t>b </a:t>
            </a:r>
            <a:r>
              <a:rPr lang="en-US" sz="2600" dirty="0"/>
              <a:t>indicates that recall is </a:t>
            </a:r>
            <a:r>
              <a:rPr lang="en-US" sz="2600" dirty="0">
                <a:latin typeface="Symbol" pitchFamily="2" charset="2"/>
              </a:rPr>
              <a:t>b </a:t>
            </a:r>
            <a:r>
              <a:rPr lang="en-US" sz="2600" dirty="0"/>
              <a:t>times more important than precision. </a:t>
            </a:r>
          </a:p>
          <a:p>
            <a:pPr marL="0" indent="0">
              <a:buNone/>
            </a:pPr>
            <a:endParaRPr lang="en-US" sz="2600" dirty="0"/>
          </a:p>
        </p:txBody>
      </p:sp>
      <p:pic>
        <p:nvPicPr>
          <p:cNvPr id="12" name="Picture 11">
            <a:extLst>
              <a:ext uri="{FF2B5EF4-FFF2-40B4-BE49-F238E27FC236}">
                <a16:creationId xmlns:a16="http://schemas.microsoft.com/office/drawing/2014/main" id="{776E30EA-237B-274C-9058-B97DFE49B40A}"/>
              </a:ext>
            </a:extLst>
          </p:cNvPr>
          <p:cNvPicPr>
            <a:picLocks noChangeAspect="1"/>
          </p:cNvPicPr>
          <p:nvPr/>
        </p:nvPicPr>
        <p:blipFill>
          <a:blip r:embed="rId2"/>
          <a:stretch>
            <a:fillRect/>
          </a:stretch>
        </p:blipFill>
        <p:spPr>
          <a:xfrm>
            <a:off x="2475345" y="1785138"/>
            <a:ext cx="4193309" cy="918087"/>
          </a:xfrm>
          <a:prstGeom prst="rect">
            <a:avLst/>
          </a:prstGeom>
        </p:spPr>
      </p:pic>
      <p:sp>
        <p:nvSpPr>
          <p:cNvPr id="13" name="Rounded Rectangular Callout 12">
            <a:extLst>
              <a:ext uri="{FF2B5EF4-FFF2-40B4-BE49-F238E27FC236}">
                <a16:creationId xmlns:a16="http://schemas.microsoft.com/office/drawing/2014/main" id="{755D3683-3AE8-C645-AFA6-936A7A5A6528}"/>
              </a:ext>
            </a:extLst>
          </p:cNvPr>
          <p:cNvSpPr/>
          <p:nvPr/>
        </p:nvSpPr>
        <p:spPr>
          <a:xfrm>
            <a:off x="2985440" y="3886993"/>
            <a:ext cx="5186218" cy="1162267"/>
          </a:xfrm>
          <a:prstGeom prst="wedgeRoundRectCallout">
            <a:avLst>
              <a:gd name="adj1" fmla="val 19678"/>
              <a:gd name="adj2" fmla="val -677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If we prefer our Medicaid classifier not to miss urgent applications, do we want a </a:t>
            </a:r>
            <a:r>
              <a:rPr lang="en-US" sz="2400" dirty="0">
                <a:solidFill>
                  <a:srgbClr val="0070C0"/>
                </a:solidFill>
                <a:latin typeface="Symbol" pitchFamily="2" charset="2"/>
              </a:rPr>
              <a:t>b</a:t>
            </a:r>
            <a:r>
              <a:rPr lang="en-US" sz="2400" dirty="0">
                <a:solidFill>
                  <a:srgbClr val="0070C0"/>
                </a:solidFill>
              </a:rPr>
              <a:t> larger or smaller than 1?</a:t>
            </a:r>
          </a:p>
        </p:txBody>
      </p:sp>
    </p:spTree>
    <p:extLst>
      <p:ext uri="{BB962C8B-B14F-4D97-AF65-F5344CB8AC3E}">
        <p14:creationId xmlns:p14="http://schemas.microsoft.com/office/powerpoint/2010/main" val="372895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D70DD-77E8-B746-B24B-F9B968EB61BD}"/>
              </a:ext>
            </a:extLst>
          </p:cNvPr>
          <p:cNvSpPr>
            <a:spLocks noGrp="1"/>
          </p:cNvSpPr>
          <p:nvPr>
            <p:ph type="title"/>
          </p:nvPr>
        </p:nvSpPr>
        <p:spPr/>
        <p:txBody>
          <a:bodyPr/>
          <a:lstStyle/>
          <a:p>
            <a:r>
              <a:rPr lang="en-US" dirty="0"/>
              <a:t>Drawbacks of the perceptron</a:t>
            </a:r>
          </a:p>
        </p:txBody>
      </p:sp>
      <p:sp>
        <p:nvSpPr>
          <p:cNvPr id="3" name="Content Placeholder 2">
            <a:extLst>
              <a:ext uri="{FF2B5EF4-FFF2-40B4-BE49-F238E27FC236}">
                <a16:creationId xmlns:a16="http://schemas.microsoft.com/office/drawing/2014/main" id="{26212489-BCEC-EA45-A4B0-4B96DD70638B}"/>
              </a:ext>
            </a:extLst>
          </p:cNvPr>
          <p:cNvSpPr>
            <a:spLocks noGrp="1"/>
          </p:cNvSpPr>
          <p:nvPr>
            <p:ph idx="1"/>
          </p:nvPr>
        </p:nvSpPr>
        <p:spPr>
          <a:xfrm>
            <a:off x="457200" y="1624012"/>
            <a:ext cx="5121349" cy="4525963"/>
          </a:xfrm>
        </p:spPr>
        <p:txBody>
          <a:bodyPr>
            <a:noAutofit/>
          </a:bodyPr>
          <a:lstStyle/>
          <a:p>
            <a:r>
              <a:rPr lang="en-US" sz="2000" dirty="0"/>
              <a:t>It can only learn linear functions (unless we use the voting perceptron).</a:t>
            </a:r>
          </a:p>
          <a:p>
            <a:pPr lvl="1"/>
            <a:r>
              <a:rPr lang="en-US" sz="1800" dirty="0"/>
              <a:t>We hardcoded: </a:t>
            </a:r>
          </a:p>
          <a:p>
            <a:pPr lvl="1"/>
            <a:r>
              <a:rPr lang="en-US" sz="1800" dirty="0"/>
              <a:t>Addressed in chapter 5</a:t>
            </a:r>
          </a:p>
          <a:p>
            <a:r>
              <a:rPr lang="en-US" sz="2000" dirty="0"/>
              <a:t>It has no “smooth” updates during training.</a:t>
            </a:r>
          </a:p>
          <a:p>
            <a:pPr lvl="1"/>
            <a:r>
              <a:rPr lang="en-US" sz="1800" dirty="0"/>
              <a:t>This leads to instability during training and poorer performance during evaluation.</a:t>
            </a:r>
          </a:p>
          <a:p>
            <a:pPr lvl="1"/>
            <a:r>
              <a:rPr lang="en-US" sz="1800" dirty="0"/>
              <a:t>Focus of next chapter!</a:t>
            </a:r>
          </a:p>
          <a:p>
            <a:r>
              <a:rPr lang="en-US" sz="2000" dirty="0"/>
              <a:t>It relies on hand-crafted features (so far)</a:t>
            </a:r>
          </a:p>
          <a:p>
            <a:pPr lvl="1"/>
            <a:r>
              <a:rPr lang="en-US" sz="1800" dirty="0"/>
              <a:t>Discussed in chapter 8</a:t>
            </a:r>
          </a:p>
          <a:p>
            <a:r>
              <a:rPr lang="en-US" sz="2000" dirty="0"/>
              <a:t>It cannot produce structured output</a:t>
            </a:r>
          </a:p>
          <a:p>
            <a:pPr lvl="1"/>
            <a:r>
              <a:rPr lang="en-US" sz="1800" dirty="0"/>
              <a:t>Chapter 10 and beyond </a:t>
            </a:r>
          </a:p>
        </p:txBody>
      </p:sp>
      <p:sp>
        <p:nvSpPr>
          <p:cNvPr id="4" name="Slide Number Placeholder 3">
            <a:extLst>
              <a:ext uri="{FF2B5EF4-FFF2-40B4-BE49-F238E27FC236}">
                <a16:creationId xmlns:a16="http://schemas.microsoft.com/office/drawing/2014/main" id="{7B13D437-79B3-B843-9684-17591317CD80}"/>
              </a:ext>
            </a:extLst>
          </p:cNvPr>
          <p:cNvSpPr>
            <a:spLocks noGrp="1"/>
          </p:cNvSpPr>
          <p:nvPr>
            <p:ph type="sldNum" sz="quarter" idx="12"/>
          </p:nvPr>
        </p:nvSpPr>
        <p:spPr/>
        <p:txBody>
          <a:bodyPr/>
          <a:lstStyle/>
          <a:p>
            <a:fld id="{FF5157AA-4A4D-2C48-B0F6-C526C028AE97}" type="slidenum">
              <a:rPr lang="en-US" smtClean="0"/>
              <a:t>67</a:t>
            </a:fld>
            <a:endParaRPr lang="en-US"/>
          </a:p>
        </p:txBody>
      </p:sp>
      <p:pic>
        <p:nvPicPr>
          <p:cNvPr id="6" name="Picture 5">
            <a:extLst>
              <a:ext uri="{FF2B5EF4-FFF2-40B4-BE49-F238E27FC236}">
                <a16:creationId xmlns:a16="http://schemas.microsoft.com/office/drawing/2014/main" id="{DE234C75-A371-AC41-A415-4C2293F185DF}"/>
              </a:ext>
            </a:extLst>
          </p:cNvPr>
          <p:cNvPicPr>
            <a:picLocks noChangeAspect="1"/>
          </p:cNvPicPr>
          <p:nvPr/>
        </p:nvPicPr>
        <p:blipFill>
          <a:blip r:embed="rId2"/>
          <a:stretch>
            <a:fillRect/>
          </a:stretch>
        </p:blipFill>
        <p:spPr>
          <a:xfrm>
            <a:off x="2798996" y="2306416"/>
            <a:ext cx="1100651" cy="310668"/>
          </a:xfrm>
          <a:prstGeom prst="rect">
            <a:avLst/>
          </a:prstGeom>
        </p:spPr>
      </p:pic>
      <p:pic>
        <p:nvPicPr>
          <p:cNvPr id="7" name="Picture 6">
            <a:extLst>
              <a:ext uri="{FF2B5EF4-FFF2-40B4-BE49-F238E27FC236}">
                <a16:creationId xmlns:a16="http://schemas.microsoft.com/office/drawing/2014/main" id="{2611AEC8-CF31-2C4A-9986-CE29827EF4C3}"/>
              </a:ext>
            </a:extLst>
          </p:cNvPr>
          <p:cNvPicPr>
            <a:picLocks noChangeAspect="1"/>
          </p:cNvPicPr>
          <p:nvPr/>
        </p:nvPicPr>
        <p:blipFill>
          <a:blip r:embed="rId3"/>
          <a:stretch>
            <a:fillRect/>
          </a:stretch>
        </p:blipFill>
        <p:spPr>
          <a:xfrm>
            <a:off x="5964288" y="1624012"/>
            <a:ext cx="2088103" cy="2013870"/>
          </a:xfrm>
          <a:prstGeom prst="rect">
            <a:avLst/>
          </a:prstGeom>
        </p:spPr>
      </p:pic>
      <p:sp>
        <p:nvSpPr>
          <p:cNvPr id="8" name="Rounded Rectangular Callout 7">
            <a:extLst>
              <a:ext uri="{FF2B5EF4-FFF2-40B4-BE49-F238E27FC236}">
                <a16:creationId xmlns:a16="http://schemas.microsoft.com/office/drawing/2014/main" id="{25C701D6-4F98-CD4A-A955-5268012223AB}"/>
              </a:ext>
            </a:extLst>
          </p:cNvPr>
          <p:cNvSpPr/>
          <p:nvPr/>
        </p:nvSpPr>
        <p:spPr>
          <a:xfrm>
            <a:off x="2985440" y="3886993"/>
            <a:ext cx="5186218" cy="1162267"/>
          </a:xfrm>
          <a:prstGeom prst="wedgeRoundRectCallout">
            <a:avLst>
              <a:gd name="adj1" fmla="val 19678"/>
              <a:gd name="adj2" fmla="val -677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What function is this?</a:t>
            </a:r>
          </a:p>
          <a:p>
            <a:pPr algn="ctr"/>
            <a:r>
              <a:rPr lang="en-US" sz="2400" dirty="0">
                <a:solidFill>
                  <a:srgbClr val="0070C0"/>
                </a:solidFill>
              </a:rPr>
              <a:t>Can this be learned by the perceptron?</a:t>
            </a:r>
          </a:p>
        </p:txBody>
      </p:sp>
    </p:spTree>
    <p:extLst>
      <p:ext uri="{BB962C8B-B14F-4D97-AF65-F5344CB8AC3E}">
        <p14:creationId xmlns:p14="http://schemas.microsoft.com/office/powerpoint/2010/main" val="271050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8"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C3CD5-C4CC-6144-9E53-84199D03BB96}"/>
              </a:ext>
            </a:extLst>
          </p:cNvPr>
          <p:cNvSpPr>
            <a:spLocks noGrp="1"/>
          </p:cNvSpPr>
          <p:nvPr>
            <p:ph type="title"/>
          </p:nvPr>
        </p:nvSpPr>
        <p:spPr/>
        <p:txBody>
          <a:bodyPr>
            <a:normAutofit fontScale="90000"/>
          </a:bodyPr>
          <a:lstStyle/>
          <a:p>
            <a:r>
              <a:rPr lang="en-US" dirty="0"/>
              <a:t>Perhaps the first instance of AI hype</a:t>
            </a:r>
          </a:p>
        </p:txBody>
      </p:sp>
      <p:sp>
        <p:nvSpPr>
          <p:cNvPr id="3" name="Content Placeholder 2">
            <a:extLst>
              <a:ext uri="{FF2B5EF4-FFF2-40B4-BE49-F238E27FC236}">
                <a16:creationId xmlns:a16="http://schemas.microsoft.com/office/drawing/2014/main" id="{F0FAD4A2-9371-7641-8719-9D20B1207615}"/>
              </a:ext>
            </a:extLst>
          </p:cNvPr>
          <p:cNvSpPr>
            <a:spLocks noGrp="1"/>
          </p:cNvSpPr>
          <p:nvPr>
            <p:ph idx="1"/>
          </p:nvPr>
        </p:nvSpPr>
        <p:spPr/>
        <p:txBody>
          <a:bodyPr>
            <a:normAutofit/>
          </a:bodyPr>
          <a:lstStyle/>
          <a:p>
            <a:r>
              <a:rPr lang="en-US" sz="2800" dirty="0"/>
              <a:t>Rosenblatt stated: “Stories about the creation of machines having human qualities have long been a fascinating province in the realm of science fiction ... Yet we are about to witness the birth of such a machine – a machine capable of perceiving, recognizing and identifying its surroundings without any human training or control.” </a:t>
            </a:r>
          </a:p>
          <a:p>
            <a:endParaRPr lang="en-US" sz="2800" dirty="0"/>
          </a:p>
        </p:txBody>
      </p:sp>
      <p:sp>
        <p:nvSpPr>
          <p:cNvPr id="4" name="Slide Number Placeholder 3">
            <a:extLst>
              <a:ext uri="{FF2B5EF4-FFF2-40B4-BE49-F238E27FC236}">
                <a16:creationId xmlns:a16="http://schemas.microsoft.com/office/drawing/2014/main" id="{0266536F-5956-2545-818A-DFA5E10ACE7F}"/>
              </a:ext>
            </a:extLst>
          </p:cNvPr>
          <p:cNvSpPr>
            <a:spLocks noGrp="1"/>
          </p:cNvSpPr>
          <p:nvPr>
            <p:ph type="sldNum" sz="quarter" idx="12"/>
          </p:nvPr>
        </p:nvSpPr>
        <p:spPr/>
        <p:txBody>
          <a:bodyPr/>
          <a:lstStyle/>
          <a:p>
            <a:fld id="{FF5157AA-4A4D-2C48-B0F6-C526C028AE97}" type="slidenum">
              <a:rPr lang="en-US" smtClean="0"/>
              <a:t>68</a:t>
            </a:fld>
            <a:endParaRPr lang="en-US"/>
          </a:p>
        </p:txBody>
      </p:sp>
    </p:spTree>
    <p:extLst>
      <p:ext uri="{BB962C8B-B14F-4D97-AF65-F5344CB8AC3E}">
        <p14:creationId xmlns:p14="http://schemas.microsoft.com/office/powerpoint/2010/main" val="9575527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42834-A21F-B68E-DE86-39D224E52A78}"/>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54D9FD71-7065-187B-63E7-49353E4568C7}"/>
              </a:ext>
            </a:extLst>
          </p:cNvPr>
          <p:cNvSpPr>
            <a:spLocks noGrp="1"/>
          </p:cNvSpPr>
          <p:nvPr>
            <p:ph idx="1"/>
          </p:nvPr>
        </p:nvSpPr>
        <p:spPr/>
        <p:txBody>
          <a:bodyPr>
            <a:normAutofit lnSpcReduction="10000"/>
          </a:bodyPr>
          <a:lstStyle/>
          <a:p>
            <a:r>
              <a:rPr lang="en-US" dirty="0"/>
              <a:t>Text classification</a:t>
            </a:r>
          </a:p>
          <a:p>
            <a:r>
              <a:rPr lang="en-US" dirty="0"/>
              <a:t>The perceptron decision function</a:t>
            </a:r>
          </a:p>
          <a:p>
            <a:r>
              <a:rPr lang="en-US" dirty="0"/>
              <a:t>The perceptron learning algorithm</a:t>
            </a:r>
          </a:p>
          <a:p>
            <a:r>
              <a:rPr lang="en-US" dirty="0"/>
              <a:t>Visualizing the perceptron learning</a:t>
            </a:r>
          </a:p>
          <a:p>
            <a:r>
              <a:rPr lang="en-US" dirty="0"/>
              <a:t>Voting perceptron</a:t>
            </a:r>
          </a:p>
          <a:p>
            <a:r>
              <a:rPr lang="en-US" dirty="0"/>
              <a:t>Average perceptron</a:t>
            </a:r>
          </a:p>
          <a:p>
            <a:r>
              <a:rPr lang="en-US" dirty="0"/>
              <a:t>Evaluation measures for text classification</a:t>
            </a:r>
          </a:p>
          <a:p>
            <a:r>
              <a:rPr lang="en-US" dirty="0"/>
              <a:t>Drawbacks of the perceptron</a:t>
            </a:r>
          </a:p>
          <a:p>
            <a:endParaRPr lang="en-US" dirty="0"/>
          </a:p>
        </p:txBody>
      </p:sp>
      <p:sp>
        <p:nvSpPr>
          <p:cNvPr id="4" name="Slide Number Placeholder 3">
            <a:extLst>
              <a:ext uri="{FF2B5EF4-FFF2-40B4-BE49-F238E27FC236}">
                <a16:creationId xmlns:a16="http://schemas.microsoft.com/office/drawing/2014/main" id="{2723BEB2-4A40-218B-FDD0-A5A7AD236849}"/>
              </a:ext>
            </a:extLst>
          </p:cNvPr>
          <p:cNvSpPr>
            <a:spLocks noGrp="1"/>
          </p:cNvSpPr>
          <p:nvPr>
            <p:ph type="sldNum" sz="quarter" idx="12"/>
          </p:nvPr>
        </p:nvSpPr>
        <p:spPr/>
        <p:txBody>
          <a:bodyPr/>
          <a:lstStyle/>
          <a:p>
            <a:fld id="{FF5157AA-4A4D-2C48-B0F6-C526C028AE97}" type="slidenum">
              <a:rPr lang="en-US" smtClean="0"/>
              <a:t>69</a:t>
            </a:fld>
            <a:endParaRPr lang="en-US"/>
          </a:p>
        </p:txBody>
      </p:sp>
    </p:spTree>
    <p:extLst>
      <p:ext uri="{BB962C8B-B14F-4D97-AF65-F5344CB8AC3E}">
        <p14:creationId xmlns:p14="http://schemas.microsoft.com/office/powerpoint/2010/main" val="1350477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561CE6-2F6D-CA4A-B61B-E71608619BC6}"/>
              </a:ext>
            </a:extLst>
          </p:cNvPr>
          <p:cNvSpPr>
            <a:spLocks noGrp="1"/>
          </p:cNvSpPr>
          <p:nvPr>
            <p:ph type="sldNum" sz="quarter" idx="12"/>
          </p:nvPr>
        </p:nvSpPr>
        <p:spPr/>
        <p:txBody>
          <a:bodyPr/>
          <a:lstStyle/>
          <a:p>
            <a:fld id="{FF5157AA-4A4D-2C48-B0F6-C526C028AE97}" type="slidenum">
              <a:rPr lang="en-US" smtClean="0"/>
              <a:t>7</a:t>
            </a:fld>
            <a:endParaRPr lang="en-US"/>
          </a:p>
        </p:txBody>
      </p:sp>
      <p:pic>
        <p:nvPicPr>
          <p:cNvPr id="4" name="Picture 3">
            <a:extLst>
              <a:ext uri="{FF2B5EF4-FFF2-40B4-BE49-F238E27FC236}">
                <a16:creationId xmlns:a16="http://schemas.microsoft.com/office/drawing/2014/main" id="{D966B3D7-247A-8742-893A-D8755A53B6D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900325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427714-CB48-D34E-AC0A-9F56EBDBA812}"/>
              </a:ext>
            </a:extLst>
          </p:cNvPr>
          <p:cNvSpPr>
            <a:spLocks noGrp="1"/>
          </p:cNvSpPr>
          <p:nvPr>
            <p:ph type="sldNum" sz="quarter" idx="12"/>
          </p:nvPr>
        </p:nvSpPr>
        <p:spPr/>
        <p:txBody>
          <a:bodyPr/>
          <a:lstStyle/>
          <a:p>
            <a:fld id="{FF5157AA-4A4D-2C48-B0F6-C526C028AE97}" type="slidenum">
              <a:rPr lang="en-US" smtClean="0"/>
              <a:t>8</a:t>
            </a:fld>
            <a:endParaRPr lang="en-US"/>
          </a:p>
        </p:txBody>
      </p:sp>
      <p:pic>
        <p:nvPicPr>
          <p:cNvPr id="4" name="Picture 3">
            <a:extLst>
              <a:ext uri="{FF2B5EF4-FFF2-40B4-BE49-F238E27FC236}">
                <a16:creationId xmlns:a16="http://schemas.microsoft.com/office/drawing/2014/main" id="{196341F8-48EA-A84F-AA54-FBC5D637E900}"/>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445728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BFE1A1-2C48-BD40-83E7-1A873F679BBB}"/>
              </a:ext>
            </a:extLst>
          </p:cNvPr>
          <p:cNvSpPr>
            <a:spLocks noGrp="1"/>
          </p:cNvSpPr>
          <p:nvPr>
            <p:ph type="sldNum" sz="quarter" idx="12"/>
          </p:nvPr>
        </p:nvSpPr>
        <p:spPr/>
        <p:txBody>
          <a:bodyPr/>
          <a:lstStyle/>
          <a:p>
            <a:fld id="{FF5157AA-4A4D-2C48-B0F6-C526C028AE97}" type="slidenum">
              <a:rPr lang="en-US" smtClean="0"/>
              <a:t>9</a:t>
            </a:fld>
            <a:endParaRPr lang="en-US"/>
          </a:p>
        </p:txBody>
      </p:sp>
      <p:sp>
        <p:nvSpPr>
          <p:cNvPr id="3" name="TextBox 2">
            <a:extLst>
              <a:ext uri="{FF2B5EF4-FFF2-40B4-BE49-F238E27FC236}">
                <a16:creationId xmlns:a16="http://schemas.microsoft.com/office/drawing/2014/main" id="{39083862-40A3-0344-8D3A-6EFAFAC89381}"/>
              </a:ext>
            </a:extLst>
          </p:cNvPr>
          <p:cNvSpPr txBox="1"/>
          <p:nvPr/>
        </p:nvSpPr>
        <p:spPr>
          <a:xfrm>
            <a:off x="4156363" y="2909454"/>
            <a:ext cx="1234633" cy="1862048"/>
          </a:xfrm>
          <a:prstGeom prst="rect">
            <a:avLst/>
          </a:prstGeom>
          <a:noFill/>
        </p:spPr>
        <p:txBody>
          <a:bodyPr wrap="none" rtlCol="0">
            <a:spAutoFit/>
          </a:bodyPr>
          <a:lstStyle/>
          <a:p>
            <a:r>
              <a:rPr lang="en-US" sz="11500" b="1" dirty="0"/>
              <a:t>…</a:t>
            </a:r>
          </a:p>
        </p:txBody>
      </p:sp>
    </p:spTree>
    <p:extLst>
      <p:ext uri="{BB962C8B-B14F-4D97-AF65-F5344CB8AC3E}">
        <p14:creationId xmlns:p14="http://schemas.microsoft.com/office/powerpoint/2010/main" val="1285011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1600</TotalTime>
  <Words>1831</Words>
  <Application>Microsoft Macintosh PowerPoint</Application>
  <PresentationFormat>On-screen Show (4:3)</PresentationFormat>
  <Paragraphs>275</Paragraphs>
  <Slides>69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Calibri</vt:lpstr>
      <vt:lpstr>Symbol</vt:lpstr>
      <vt:lpstr>Office Theme</vt:lpstr>
      <vt:lpstr>Deep Learning for Natural Language Processing DLNLP 2: The Perceptron</vt:lpstr>
      <vt:lpstr>Take away</vt:lpstr>
      <vt:lpstr>Machine learning is easy</vt:lpstr>
      <vt:lpstr>Let’s read a book</vt:lpstr>
      <vt:lpstr>PowerPoint Presentation</vt:lpstr>
      <vt:lpstr>PowerPoint Presentation</vt:lpstr>
      <vt:lpstr>PowerPoint Presentation</vt:lpstr>
      <vt:lpstr>PowerPoint Presentation</vt:lpstr>
      <vt:lpstr>PowerPoint Presentation</vt:lpstr>
      <vt:lpstr>PowerPoint Presentation</vt:lpstr>
      <vt:lpstr>What have we learned from this book?</vt:lpstr>
      <vt:lpstr>What have we learned from this book?</vt:lpstr>
      <vt:lpstr>Let’s formalize what we know so far</vt:lpstr>
      <vt:lpstr>Use case: text classification</vt:lpstr>
      <vt:lpstr>IMDB movie reviews dataset</vt:lpstr>
      <vt:lpstr>More formally…</vt:lpstr>
      <vt:lpstr>The Perceptron</vt:lpstr>
      <vt:lpstr>The perceptron</vt:lpstr>
      <vt:lpstr>The perceptron</vt:lpstr>
      <vt:lpstr>The perceptron</vt:lpstr>
      <vt:lpstr>The perceptron</vt:lpstr>
      <vt:lpstr>The perceptron</vt:lpstr>
      <vt:lpstr>The perceptron</vt:lpstr>
      <vt:lpstr>Perceptron decision function</vt:lpstr>
      <vt:lpstr>Exercise</vt:lpstr>
      <vt:lpstr>Intuition</vt:lpstr>
      <vt:lpstr>How do we learn the perceptron weights to achieve this?</vt:lpstr>
      <vt:lpstr>Exercise</vt:lpstr>
      <vt:lpstr>Training the perceptron</vt:lpstr>
      <vt:lpstr>Training the perceptron</vt:lpstr>
      <vt:lpstr>Training the perceptron</vt:lpstr>
      <vt:lpstr>Training the perceptron</vt:lpstr>
      <vt:lpstr>Training the perceptron</vt:lpstr>
      <vt:lpstr>Training the perceptron</vt:lpstr>
      <vt:lpstr>Training the perceptron</vt:lpstr>
      <vt:lpstr>Exercise</vt:lpstr>
      <vt:lpstr>Exercise</vt:lpstr>
      <vt:lpstr>Exercise</vt:lpstr>
      <vt:lpstr>Exercise</vt:lpstr>
      <vt:lpstr>Explainability</vt:lpstr>
      <vt:lpstr>But why do we need that bias term?</vt:lpstr>
      <vt:lpstr>But why do we need that bias term?</vt:lpstr>
      <vt:lpstr>Visualizing the decision boundary</vt:lpstr>
      <vt:lpstr>Visualizing the perceptron learning</vt:lpstr>
      <vt:lpstr>Voting perceptron</vt:lpstr>
      <vt:lpstr>Wisdom of the crowds</vt:lpstr>
      <vt:lpstr>Voting perceptron example</vt:lpstr>
      <vt:lpstr>What do you observe?</vt:lpstr>
      <vt:lpstr>How would you build a voting perceptron?</vt:lpstr>
      <vt:lpstr>How would you build a voting perceptron?</vt:lpstr>
      <vt:lpstr>Main drawback of the voting perceptron</vt:lpstr>
      <vt:lpstr>Average perceptron</vt:lpstr>
      <vt:lpstr>Key idea</vt:lpstr>
      <vt:lpstr>Algorithm</vt:lpstr>
      <vt:lpstr>Why does the average perceptron work?</vt:lpstr>
      <vt:lpstr>Why does the average perceptron work?</vt:lpstr>
      <vt:lpstr>Evaluation measures for text classification</vt:lpstr>
      <vt:lpstr>Evaluation</vt:lpstr>
      <vt:lpstr>Example output</vt:lpstr>
      <vt:lpstr>Confusion matrix</vt:lpstr>
      <vt:lpstr>Accuracy</vt:lpstr>
      <vt:lpstr>When is accuracy misleading?</vt:lpstr>
      <vt:lpstr>Precision, recall, F1</vt:lpstr>
      <vt:lpstr>Precision, recall, F1</vt:lpstr>
      <vt:lpstr>Why harmonic and not arithmetic mean?</vt:lpstr>
      <vt:lpstr>The general form of the F score</vt:lpstr>
      <vt:lpstr>Drawbacks of the perceptron</vt:lpstr>
      <vt:lpstr>Perhaps the first instance of AI hype</vt:lpstr>
      <vt:lpstr>Take away</vt:lpstr>
    </vt:vector>
  </TitlesOfParts>
  <Company>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Mihai Surdeanu</dc:creator>
  <cp:lastModifiedBy>Mike S</cp:lastModifiedBy>
  <cp:revision>457</cp:revision>
  <cp:lastPrinted>2015-01-14T19:02:31Z</cp:lastPrinted>
  <dcterms:created xsi:type="dcterms:W3CDTF">2013-07-26T18:41:15Z</dcterms:created>
  <dcterms:modified xsi:type="dcterms:W3CDTF">2025-08-28T21:45:01Z</dcterms:modified>
</cp:coreProperties>
</file>